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1"/>
  </p:notesMasterIdLst>
  <p:sldIdLst>
    <p:sldId id="275" r:id="rId2"/>
    <p:sldId id="257" r:id="rId3"/>
    <p:sldId id="291" r:id="rId4"/>
    <p:sldId id="292" r:id="rId5"/>
    <p:sldId id="299" r:id="rId6"/>
    <p:sldId id="269" r:id="rId7"/>
    <p:sldId id="288" r:id="rId8"/>
    <p:sldId id="300" r:id="rId9"/>
    <p:sldId id="289" r:id="rId10"/>
    <p:sldId id="296" r:id="rId11"/>
    <p:sldId id="298" r:id="rId12"/>
    <p:sldId id="286" r:id="rId13"/>
    <p:sldId id="268" r:id="rId14"/>
    <p:sldId id="297" r:id="rId15"/>
    <p:sldId id="301" r:id="rId16"/>
    <p:sldId id="290" r:id="rId17"/>
    <p:sldId id="293" r:id="rId18"/>
    <p:sldId id="258" r:id="rId19"/>
    <p:sldId id="273" r:id="rId20"/>
  </p:sldIdLst>
  <p:sldSz cx="9144000" cy="6858000" type="screen4x3"/>
  <p:notesSz cx="7099300" cy="102235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vok7bn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434" autoAdjust="0"/>
  </p:normalViewPr>
  <p:slideViewPr>
    <p:cSldViewPr snapToGrid="0">
      <p:cViewPr varScale="1">
        <p:scale>
          <a:sx n="63" d="100"/>
          <a:sy n="63" d="100"/>
        </p:scale>
        <p:origin x="132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64"/>
    </p:cViewPr>
  </p:sorterViewPr>
  <p:notesViewPr>
    <p:cSldViewPr snapToGrid="0">
      <p:cViewPr varScale="1">
        <p:scale>
          <a:sx n="48" d="100"/>
          <a:sy n="48" d="100"/>
        </p:scale>
        <p:origin x="289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82688" y="766763"/>
            <a:ext cx="4733925" cy="3833812"/>
          </a:xfrm>
          <a:custGeom>
            <a:avLst/>
            <a:gdLst>
              <a:gd name="T0" fmla="*/ 0 w 120000"/>
              <a:gd name="T1" fmla="*/ 0 h 120000"/>
              <a:gd name="T2" fmla="*/ 4733925 w 120000"/>
              <a:gd name="T3" fmla="*/ 0 h 120000"/>
              <a:gd name="T4" fmla="*/ 4733925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09613" y="4856163"/>
            <a:ext cx="5680075" cy="4600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2033889039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10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6386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7563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11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A.</a:t>
            </a:r>
          </a:p>
        </p:txBody>
      </p:sp>
      <p:sp>
        <p:nvSpPr>
          <p:cNvPr id="36866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62528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hape 11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A.</a:t>
            </a:r>
          </a:p>
        </p:txBody>
      </p:sp>
      <p:sp>
        <p:nvSpPr>
          <p:cNvPr id="26626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58910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hape 22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4818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64092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11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A.</a:t>
            </a:r>
          </a:p>
        </p:txBody>
      </p:sp>
      <p:sp>
        <p:nvSpPr>
          <p:cNvPr id="36866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62041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24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072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47151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11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D</a:t>
            </a:r>
            <a:r>
              <a:rPr lang="en-US" smtClean="0"/>
              <a:t>.</a:t>
            </a:r>
          </a:p>
        </p:txBody>
      </p:sp>
      <p:sp>
        <p:nvSpPr>
          <p:cNvPr id="40962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02178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hape 11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A.</a:t>
            </a:r>
          </a:p>
        </p:txBody>
      </p:sp>
      <p:sp>
        <p:nvSpPr>
          <p:cNvPr id="38914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44964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hape 11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A.</a:t>
            </a:r>
          </a:p>
        </p:txBody>
      </p:sp>
      <p:sp>
        <p:nvSpPr>
          <p:cNvPr id="4301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05249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hape 27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5058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89130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11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B</a:t>
            </a:r>
            <a:r>
              <a:rPr lang="en-US" smtClean="0"/>
              <a:t>.</a:t>
            </a:r>
          </a:p>
        </p:txBody>
      </p:sp>
      <p:sp>
        <p:nvSpPr>
          <p:cNvPr id="18434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23615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24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048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35316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24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048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71386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hape 24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2530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5234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11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A.</a:t>
            </a:r>
          </a:p>
        </p:txBody>
      </p:sp>
      <p:sp>
        <p:nvSpPr>
          <p:cNvPr id="24578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3003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A.</a:t>
            </a:r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9149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20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smtClean="0"/>
              <a:t>B.</a:t>
            </a:r>
          </a:p>
        </p:txBody>
      </p:sp>
      <p:sp>
        <p:nvSpPr>
          <p:cNvPr id="28674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47590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24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072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>
              <a:gd name="T0" fmla="*/ 0 w 120000"/>
              <a:gd name="T1" fmla="*/ 0 h 120000"/>
              <a:gd name="T2" fmla="*/ 5111750 w 120000"/>
              <a:gd name="T3" fmla="*/ 0 h 120000"/>
              <a:gd name="T4" fmla="*/ 5111750 w 120000"/>
              <a:gd name="T5" fmla="*/ 3833812 h 120000"/>
              <a:gd name="T6" fmla="*/ 0 w 120000"/>
              <a:gd name="T7" fmla="*/ 3833812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157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  <p:transition advClick="0" advTm="6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advClick="0" advTm="6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advClick="0" advTm="6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3"/>
          </p:nvPr>
        </p:nvSpPr>
        <p:spPr>
          <a:xfrm>
            <a:off x="457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4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  <p:transition advClick="0" advTm="6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Svislý nadpis a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  <p:transition advClick="0" advTm="6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Nadpis a svislý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  <p:transition advClick="0" advTm="6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ázek s titulkem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advClick="0" advTm="6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advClick="0" advTm="6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  <p:transition advClick="0" advTm="6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  <p:transition advClick="0" advTm="6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5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cs-CZ" smtClean="0">
              <a:sym typeface="Arial" charset="0"/>
            </a:endParaRPr>
          </a:p>
        </p:txBody>
      </p:sp>
      <p:sp>
        <p:nvSpPr>
          <p:cNvPr id="1027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smtClean="0">
              <a:sym typeface="Arial" charset="0"/>
            </a:endParaRPr>
          </a:p>
        </p:txBody>
      </p:sp>
      <p:sp>
        <p:nvSpPr>
          <p:cNvPr id="1028" name="Shape 7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defRPr/>
            </a:pPr>
            <a:endParaRPr lang="cs-CZ"/>
          </a:p>
        </p:txBody>
      </p:sp>
      <p:sp>
        <p:nvSpPr>
          <p:cNvPr id="1029" name="Shape 8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defRPr/>
            </a:pPr>
            <a:endParaRPr lang="cs-CZ"/>
          </a:p>
        </p:txBody>
      </p:sp>
      <p:sp>
        <p:nvSpPr>
          <p:cNvPr id="1030" name="Shape 9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SzPct val="25000"/>
              <a:buFont typeface="Arial" charset="0"/>
              <a:buNone/>
              <a:defRPr/>
            </a:pPr>
            <a:fld id="{49258244-CAE4-4311-8983-3D0BFD60B672}" type="slidenum">
              <a:rPr lang="en-US"/>
              <a:pPr algn="r">
                <a:buClr>
                  <a:srgbClr val="000000"/>
                </a:buClr>
                <a:buSzPct val="25000"/>
                <a:buFont typeface="Arial" charset="0"/>
                <a:buNone/>
                <a:defRPr/>
              </a:pPr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ransition advClick="0" advTm="60000"/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!Sylva\ZO\!organizace\2017\celostatni\multimedia\HH\ppt\sound01.mp3" TargetMode="External"/><Relationship Id="rId1" Type="http://schemas.microsoft.com/office/2007/relationships/media" Target="file:///C:\!Sylva\ZO\!organizace\2017\celostatni\multimedia\HH\ppt\sound01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0" y="1584325"/>
            <a:ext cx="9144000" cy="5273675"/>
          </a:xfrm>
          <a:prstGeom prst="rect">
            <a:avLst/>
          </a:prstGeom>
          <a:solidFill>
            <a:srgbClr val="3690F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 sz="1800"/>
          </a:p>
        </p:txBody>
      </p:sp>
      <p:pic>
        <p:nvPicPr>
          <p:cNvPr id="14338" name="Picture 5" descr="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363537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635896" y="1700808"/>
            <a:ext cx="5616575" cy="1323439"/>
          </a:xfrm>
          <a:prstGeom prst="rect">
            <a:avLst/>
          </a:prstGeom>
          <a:noFill/>
          <a:ln>
            <a:noFill/>
          </a:ln>
          <a:effectLst>
            <a:glow rad="228600">
              <a:srgbClr val="333399">
                <a:satMod val="175000"/>
                <a:alpha val="40000"/>
              </a:srgbClr>
            </a:glow>
            <a:outerShdw dist="35921" dir="2700000" algn="ctr" rotWithShape="0">
              <a:srgbClr val="808080"/>
            </a:outerShdw>
          </a:effectLst>
          <a:extLst/>
        </p:spPr>
        <p:txBody>
          <a:bodyPr>
            <a:spAutoFit/>
          </a:bodyPr>
          <a:lstStyle/>
          <a:p>
            <a:pPr algn="ctr" eaLnBrk="0" hangingPunct="0">
              <a:buClr>
                <a:srgbClr val="FFFFFF"/>
              </a:buClr>
              <a:buSzPct val="25000"/>
              <a:defRPr/>
            </a:pPr>
            <a:r>
              <a:rPr lang="en-US" sz="4000">
                <a:solidFill>
                  <a:srgbClr val="FFFFFF"/>
                </a:solidFill>
              </a:rPr>
              <a:t>Ústřední kolo</a:t>
            </a:r>
          </a:p>
          <a:p>
            <a:pPr algn="ctr" eaLnBrk="0" hangingPunct="0">
              <a:buClr>
                <a:srgbClr val="FFFFFF"/>
              </a:buClr>
              <a:buSzPct val="25000"/>
              <a:defRPr/>
            </a:pPr>
            <a:r>
              <a:rPr lang="en-US" sz="4000">
                <a:solidFill>
                  <a:srgbClr val="FFFFFF"/>
                </a:solidFill>
              </a:rPr>
              <a:t>Zeměpisné olympiády</a:t>
            </a: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0" y="4306888"/>
            <a:ext cx="3635375" cy="22907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 altLang="cs-CZ" sz="1800"/>
          </a:p>
        </p:txBody>
      </p:sp>
      <p:sp>
        <p:nvSpPr>
          <p:cNvPr id="14343" name="Rectangle 16"/>
          <p:cNvSpPr>
            <a:spLocks noChangeArrowheads="1"/>
          </p:cNvSpPr>
          <p:nvPr/>
        </p:nvSpPr>
        <p:spPr bwMode="auto">
          <a:xfrm>
            <a:off x="0" y="4292600"/>
            <a:ext cx="9144000" cy="2565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 sz="1800"/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547813" y="4659313"/>
            <a:ext cx="6553200" cy="2225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7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V Boli" panose="02000500030200090000" pitchFamily="2" charset="0"/>
                <a:ea typeface="Arial"/>
                <a:cs typeface="Arial"/>
                <a:sym typeface="Arial"/>
              </a:rPr>
              <a:t>Multimediální test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4824413" y="3094038"/>
            <a:ext cx="3744912" cy="549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cs-CZ" altLang="cs-CZ" sz="3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"/>
                <a:cs typeface="Arial"/>
                <a:sym typeface="Arial"/>
              </a:rPr>
              <a:t>24. </a:t>
            </a:r>
            <a:r>
              <a:rPr lang="cs-CZ" altLang="cs-CZ" sz="3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"/>
                <a:cs typeface="Arial"/>
                <a:sym typeface="Arial"/>
              </a:rPr>
              <a:t>a </a:t>
            </a:r>
            <a:r>
              <a:rPr lang="cs-CZ" altLang="cs-CZ" sz="3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"/>
                <a:cs typeface="Arial"/>
                <a:sym typeface="Arial"/>
              </a:rPr>
              <a:t>25. </a:t>
            </a:r>
            <a:r>
              <a:rPr lang="cs-CZ" altLang="cs-CZ" sz="3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"/>
                <a:cs typeface="Arial"/>
                <a:sym typeface="Arial"/>
              </a:rPr>
              <a:t>dubna </a:t>
            </a:r>
            <a:r>
              <a:rPr lang="cs-CZ" altLang="cs-CZ" sz="3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rial"/>
                <a:cs typeface="Arial"/>
                <a:sym typeface="Arial"/>
              </a:rPr>
              <a:t>2017</a:t>
            </a:r>
            <a:endParaRPr lang="cs-CZ" altLang="cs-CZ" sz="30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4346" name="Text Box 15"/>
          <p:cNvSpPr txBox="1">
            <a:spLocks noChangeArrowheads="1"/>
          </p:cNvSpPr>
          <p:nvPr/>
        </p:nvSpPr>
        <p:spPr bwMode="auto">
          <a:xfrm>
            <a:off x="5040313" y="3757613"/>
            <a:ext cx="33131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-US" sz="3000">
                <a:solidFill>
                  <a:srgbClr val="FFFFFF"/>
                </a:solidFill>
                <a:latin typeface="MV Boli" pitchFamily="2" charset="0"/>
              </a:rPr>
              <a:t>Praha, Albertov</a:t>
            </a:r>
          </a:p>
        </p:txBody>
      </p:sp>
      <p:sp>
        <p:nvSpPr>
          <p:cNvPr id="14347" name="Rectangle 18"/>
          <p:cNvSpPr>
            <a:spLocks noChangeArrowheads="1"/>
          </p:cNvSpPr>
          <p:nvPr/>
        </p:nvSpPr>
        <p:spPr bwMode="auto">
          <a:xfrm>
            <a:off x="-36513" y="4265613"/>
            <a:ext cx="1152526" cy="2619375"/>
          </a:xfrm>
          <a:prstGeom prst="rect">
            <a:avLst/>
          </a:prstGeom>
          <a:solidFill>
            <a:srgbClr val="3690FC"/>
          </a:solidFill>
          <a:ln w="9525">
            <a:solidFill>
              <a:srgbClr val="3690F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altLang="cs-CZ" sz="1800"/>
          </a:p>
        </p:txBody>
      </p:sp>
      <p:pic>
        <p:nvPicPr>
          <p:cNvPr id="14348" name="Shape 9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" y="146050"/>
            <a:ext cx="904398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232"/>
          <p:cNvSpPr txBox="1">
            <a:spLocks noChangeArrowheads="1"/>
          </p:cNvSpPr>
          <p:nvPr/>
        </p:nvSpPr>
        <p:spPr bwMode="auto">
          <a:xfrm>
            <a:off x="1409700" y="266700"/>
            <a:ext cx="680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</a:pPr>
            <a:r>
              <a:rPr lang="cs-CZ" sz="2400" b="1">
                <a:latin typeface="Calibri" pitchFamily="34" charset="0"/>
                <a:sym typeface="Calibri" pitchFamily="34" charset="0"/>
              </a:rPr>
              <a:t>Jakým směr větru převládá v této oblasti?</a:t>
            </a:r>
            <a:endParaRPr lang="en-US" sz="2400" b="1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9698" name="Shape 233"/>
          <p:cNvSpPr txBox="1">
            <a:spLocks noChangeArrowheads="1"/>
          </p:cNvSpPr>
          <p:nvPr/>
        </p:nvSpPr>
        <p:spPr bwMode="auto">
          <a:xfrm>
            <a:off x="2087563" y="758825"/>
            <a:ext cx="63595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A. jižní	</a:t>
            </a:r>
            <a:r>
              <a:rPr lang="cs-CZ" sz="2400" dirty="0">
                <a:solidFill>
                  <a:srgbClr val="FF0000"/>
                </a:solidFill>
                <a:latin typeface="Calibri" pitchFamily="34" charset="0"/>
                <a:sym typeface="Calibri" pitchFamily="34" charset="0"/>
              </a:rPr>
              <a:t>			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C. východní</a:t>
            </a:r>
          </a:p>
          <a:p>
            <a:pPr>
              <a:lnSpc>
                <a:spcPct val="150000"/>
              </a:lnSpc>
              <a:buClr>
                <a:srgbClr val="000000"/>
              </a:buClr>
              <a:buSzPct val="25000"/>
            </a:pP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B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severní			D. západní</a:t>
            </a:r>
          </a:p>
        </p:txBody>
      </p:sp>
      <p:grpSp>
        <p:nvGrpSpPr>
          <p:cNvPr id="29699" name="Shape 234"/>
          <p:cNvGrpSpPr>
            <a:grpSpLocks/>
          </p:cNvGrpSpPr>
          <p:nvPr/>
        </p:nvGrpSpPr>
        <p:grpSpPr bwMode="auto">
          <a:xfrm>
            <a:off x="0" y="0"/>
            <a:ext cx="809625" cy="6858000"/>
            <a:chOff x="0" y="0"/>
            <a:chExt cx="809624" cy="6858000"/>
          </a:xfrm>
        </p:grpSpPr>
        <p:pic>
          <p:nvPicPr>
            <p:cNvPr id="29703" name="Shape 235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0962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4" name="Shape 236"/>
            <p:cNvSpPr txBox="1">
              <a:spLocks noChangeArrowheads="1"/>
            </p:cNvSpPr>
            <p:nvPr/>
          </p:nvSpPr>
          <p:spPr bwMode="auto">
            <a:xfrm>
              <a:off x="34925" y="1096962"/>
              <a:ext cx="720724" cy="1112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pPr algn="ctr"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cs-CZ" sz="1900" dirty="0"/>
                <a:t>C+</a:t>
              </a:r>
              <a:r>
                <a:rPr lang="en-US" sz="1900" dirty="0"/>
                <a:t>D</a:t>
              </a:r>
              <a:r>
                <a:rPr lang="en-US" sz="1800" dirty="0"/>
                <a:t> </a:t>
              </a:r>
            </a:p>
            <a:p>
              <a:pPr algn="ctr">
                <a:spcBef>
                  <a:spcPts val="1600"/>
                </a:spcBef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cs-CZ" sz="3200" dirty="0" smtClean="0"/>
                <a:t>8</a:t>
              </a:r>
              <a:endParaRPr lang="en-US" sz="3200" dirty="0"/>
            </a:p>
          </p:txBody>
        </p:sp>
      </p:grpSp>
      <p:pic>
        <p:nvPicPr>
          <p:cNvPr id="9" name="Zástupný symbol pro obsah 5" descr="vlajkovy_stro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74" y="2468217"/>
            <a:ext cx="8334376" cy="42323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701" name="Zástupný symbol pro obsah 2"/>
          <p:cNvSpPr txBox="1">
            <a:spLocks/>
          </p:cNvSpPr>
          <p:nvPr/>
        </p:nvSpPr>
        <p:spPr bwMode="auto">
          <a:xfrm>
            <a:off x="5911850" y="2581275"/>
            <a:ext cx="3232150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400">
                <a:solidFill>
                  <a:schemeClr val="bg1"/>
                </a:solidFill>
                <a:latin typeface="Calibri" pitchFamily="34" charset="0"/>
              </a:rPr>
              <a:t>Čas pořízení snímku:</a:t>
            </a:r>
          </a:p>
          <a:p>
            <a:pPr marL="342900" indent="-342900">
              <a:spcBef>
                <a:spcPct val="20000"/>
              </a:spcBef>
            </a:pPr>
            <a:r>
              <a:rPr lang="cs-CZ" sz="2400">
                <a:solidFill>
                  <a:schemeClr val="bg1"/>
                </a:solidFill>
                <a:latin typeface="Calibri" pitchFamily="34" charset="0"/>
              </a:rPr>
              <a:t>18 hodin místního času</a:t>
            </a:r>
          </a:p>
        </p:txBody>
      </p:sp>
      <p:sp>
        <p:nvSpPr>
          <p:cNvPr id="29702" name="Shape 231"/>
          <p:cNvSpPr txBox="1">
            <a:spLocks noChangeArrowheads="1"/>
          </p:cNvSpPr>
          <p:nvPr/>
        </p:nvSpPr>
        <p:spPr bwMode="auto">
          <a:xfrm>
            <a:off x="7650163" y="2111375"/>
            <a:ext cx="1593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dirty="0" err="1" smtClean="0">
                <a:latin typeface="Calibri" pitchFamily="34" charset="0"/>
                <a:sym typeface="Calibri" pitchFamily="34" charset="0"/>
              </a:rPr>
              <a:t>Autor</a:t>
            </a:r>
            <a:r>
              <a:rPr lang="en-US" dirty="0" smtClean="0">
                <a:latin typeface="Calibri" pitchFamily="34" charset="0"/>
                <a:sym typeface="Calibri" pitchFamily="34" charset="0"/>
              </a:rPr>
              <a:t>: </a:t>
            </a:r>
            <a:r>
              <a:rPr lang="cs-CZ" dirty="0">
                <a:latin typeface="Calibri" pitchFamily="34" charset="0"/>
                <a:sym typeface="Calibri" pitchFamily="34" charset="0"/>
              </a:rPr>
              <a:t>J. Bartoš</a:t>
            </a:r>
            <a:endParaRPr lang="en-US" dirty="0"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110"/>
          <p:cNvSpPr txBox="1">
            <a:spLocks noChangeArrowheads="1"/>
          </p:cNvSpPr>
          <p:nvPr/>
        </p:nvSpPr>
        <p:spPr bwMode="auto">
          <a:xfrm>
            <a:off x="809625" y="138906"/>
            <a:ext cx="8174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Graf </a:t>
            </a:r>
            <a:r>
              <a:rPr lang="cs-CZ" sz="2400" b="1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zobrazuje vývoj výroby osobních </a:t>
            </a:r>
            <a:r>
              <a:rPr lang="cs-CZ" sz="2400" b="1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automobilů ve třech východoasijských státech. Která kombinace států je správná?</a:t>
            </a:r>
            <a:endParaRPr lang="cs-CZ" sz="2400" b="1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35842" name="Shape 11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0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Shape 115"/>
          <p:cNvSpPr txBox="1">
            <a:spLocks noChangeArrowheads="1"/>
          </p:cNvSpPr>
          <p:nvPr/>
        </p:nvSpPr>
        <p:spPr bwMode="auto">
          <a:xfrm>
            <a:off x="2500914" y="1172314"/>
            <a:ext cx="5180681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ts val="600"/>
              </a:spcBef>
              <a:buClr>
                <a:srgbClr val="000000"/>
              </a:buClr>
              <a:buSzPct val="25000"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A.</a:t>
            </a:r>
            <a:r>
              <a:rPr lang="cs-CZ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   A =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Japonsk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o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B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=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Jižní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Kore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a,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C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=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Čín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</a:t>
            </a:r>
          </a:p>
          <a:p>
            <a:pPr>
              <a:spcBef>
                <a:spcPts val="600"/>
              </a:spcBef>
              <a:buClr>
                <a:srgbClr val="000000"/>
              </a:buClr>
              <a:buSzPct val="25000"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B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.     A = Jižní Korea, B = Čína, C = Japonsko</a:t>
            </a:r>
            <a:endParaRPr lang="en-US" sz="20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600"/>
              </a:spcBef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C.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   A = Čína, B = Japonsko, C = Jižní Korea</a:t>
            </a:r>
            <a:endParaRPr lang="cs-CZ" sz="20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600"/>
              </a:spcBef>
              <a:buClr>
                <a:srgbClr val="000000"/>
              </a:buClr>
              <a:buSzPct val="25000"/>
            </a:pPr>
            <a:r>
              <a:rPr lang="cs-CZ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D.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   A = Jižní Korea, B = Japonsko, C = Čína</a:t>
            </a:r>
            <a:endParaRPr lang="en-US" sz="20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buClr>
                <a:srgbClr val="000000"/>
              </a:buClr>
              <a:buSzPct val="25000"/>
            </a:pPr>
            <a:endParaRPr lang="en-US" sz="20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35844" name="Shape 149"/>
          <p:cNvSpPr txBox="1">
            <a:spLocks noChangeArrowheads="1"/>
          </p:cNvSpPr>
          <p:nvPr/>
        </p:nvSpPr>
        <p:spPr bwMode="auto">
          <a:xfrm>
            <a:off x="0" y="1096963"/>
            <a:ext cx="8096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900" dirty="0"/>
              <a:t>C</a:t>
            </a:r>
            <a:r>
              <a:rPr lang="en-US" dirty="0"/>
              <a:t> </a:t>
            </a:r>
            <a:r>
              <a:rPr lang="en-US" sz="1900" dirty="0"/>
              <a:t>+</a:t>
            </a:r>
            <a:r>
              <a:rPr lang="en-US" dirty="0"/>
              <a:t> </a:t>
            </a:r>
            <a:r>
              <a:rPr lang="en-US" sz="1900" dirty="0"/>
              <a:t>D</a:t>
            </a:r>
            <a:r>
              <a:rPr lang="en-US" sz="1800" dirty="0"/>
              <a:t> </a:t>
            </a:r>
          </a:p>
          <a:p>
            <a:pPr algn="ctr">
              <a:spcBef>
                <a:spcPts val="160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cs-CZ" sz="3200" dirty="0" smtClean="0"/>
              <a:t>9</a:t>
            </a:r>
            <a:endParaRPr lang="en-US" sz="3200" dirty="0"/>
          </a:p>
        </p:txBody>
      </p:sp>
      <p:sp>
        <p:nvSpPr>
          <p:cNvPr id="35845" name="Shape 109"/>
          <p:cNvSpPr txBox="1">
            <a:spLocks noChangeArrowheads="1"/>
          </p:cNvSpPr>
          <p:nvPr/>
        </p:nvSpPr>
        <p:spPr bwMode="auto">
          <a:xfrm>
            <a:off x="6397467" y="3026348"/>
            <a:ext cx="2568257" cy="38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dirty="0">
                <a:latin typeface="Calibri" pitchFamily="34" charset="0"/>
                <a:sym typeface="Calibri" pitchFamily="34" charset="0"/>
              </a:rPr>
              <a:t>Auto</a:t>
            </a:r>
            <a:r>
              <a:rPr lang="cs-CZ" dirty="0" err="1">
                <a:latin typeface="Calibri" pitchFamily="34" charset="0"/>
                <a:sym typeface="Calibri" pitchFamily="34" charset="0"/>
              </a:rPr>
              <a:t>ři</a:t>
            </a:r>
            <a:r>
              <a:rPr lang="en-US" dirty="0">
                <a:latin typeface="Calibri" pitchFamily="34" charset="0"/>
                <a:sym typeface="Calibri" pitchFamily="34" charset="0"/>
              </a:rPr>
              <a:t>:</a:t>
            </a:r>
            <a:r>
              <a:rPr lang="cs-CZ" dirty="0">
                <a:latin typeface="Calibri" pitchFamily="34" charset="0"/>
                <a:sym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  <a:sym typeface="Calibri" pitchFamily="34" charset="0"/>
              </a:rPr>
              <a:t>J. D. Bláha, S. R. Kučerová</a:t>
            </a:r>
            <a:endParaRPr lang="cs-CZ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4" y="3350626"/>
            <a:ext cx="7975600" cy="33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16019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110"/>
          <p:cNvSpPr txBox="1">
            <a:spLocks noChangeArrowheads="1"/>
          </p:cNvSpPr>
          <p:nvPr/>
        </p:nvSpPr>
        <p:spPr bwMode="auto">
          <a:xfrm>
            <a:off x="446088" y="114300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Co zachycuje fotografie?</a:t>
            </a:r>
            <a:endParaRPr lang="en-US" sz="2400" b="1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5602" name="Shape 11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0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hape 149"/>
          <p:cNvSpPr txBox="1">
            <a:spLocks noChangeArrowheads="1"/>
          </p:cNvSpPr>
          <p:nvPr/>
        </p:nvSpPr>
        <p:spPr bwMode="auto">
          <a:xfrm>
            <a:off x="0" y="1096963"/>
            <a:ext cx="8096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900" dirty="0"/>
              <a:t>C</a:t>
            </a:r>
            <a:r>
              <a:rPr lang="en-US" dirty="0"/>
              <a:t> </a:t>
            </a:r>
            <a:r>
              <a:rPr lang="en-US" sz="1900" dirty="0"/>
              <a:t>+</a:t>
            </a:r>
            <a:r>
              <a:rPr lang="en-US" dirty="0"/>
              <a:t> </a:t>
            </a:r>
            <a:r>
              <a:rPr lang="en-US" sz="1900" dirty="0"/>
              <a:t>D</a:t>
            </a:r>
            <a:r>
              <a:rPr lang="en-US" sz="1800" dirty="0"/>
              <a:t> </a:t>
            </a:r>
          </a:p>
          <a:p>
            <a:pPr algn="ctr">
              <a:spcBef>
                <a:spcPts val="160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cs-CZ" sz="3200" dirty="0" smtClean="0"/>
              <a:t>10</a:t>
            </a:r>
            <a:endParaRPr lang="en-US" sz="32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840" y="1478280"/>
            <a:ext cx="7924800" cy="52832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5605" name="Shape 233"/>
          <p:cNvSpPr txBox="1">
            <a:spLocks noChangeArrowheads="1"/>
          </p:cNvSpPr>
          <p:nvPr/>
        </p:nvSpPr>
        <p:spPr bwMode="auto">
          <a:xfrm>
            <a:off x="1473200" y="571500"/>
            <a:ext cx="7313613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bouřkový oblak	</a:t>
            </a:r>
            <a:r>
              <a:rPr lang="cs-CZ" sz="2400" dirty="0">
                <a:latin typeface="Calibri" pitchFamily="34" charset="0"/>
                <a:sym typeface="Calibri" pitchFamily="34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tornádo v </a:t>
            </a: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raném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stádiu</a:t>
            </a:r>
            <a:endParaRPr lang="en-US" sz="24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US" sz="2400" dirty="0">
                <a:latin typeface="Calibri" pitchFamily="34" charset="0"/>
                <a:sym typeface="Calibri" pitchFamily="34" charset="0"/>
              </a:rPr>
              <a:t>B. </a:t>
            </a:r>
            <a:r>
              <a:rPr lang="cs-CZ" sz="2400" dirty="0">
                <a:latin typeface="Calibri" pitchFamily="34" charset="0"/>
                <a:sym typeface="Calibri" pitchFamily="34" charset="0"/>
              </a:rPr>
              <a:t>hurikán			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D.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příchod monzunu</a:t>
            </a:r>
            <a:endParaRPr lang="en-US" sz="24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5606" name="Shape 109"/>
          <p:cNvSpPr txBox="1">
            <a:spLocks noChangeArrowheads="1"/>
          </p:cNvSpPr>
          <p:nvPr/>
        </p:nvSpPr>
        <p:spPr bwMode="auto">
          <a:xfrm rot="-5400000">
            <a:off x="-645319" y="5364957"/>
            <a:ext cx="24923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>
                <a:latin typeface="Calibri" pitchFamily="34" charset="0"/>
                <a:sym typeface="Calibri" pitchFamily="34" charset="0"/>
              </a:rPr>
              <a:t>Auto</a:t>
            </a:r>
            <a:r>
              <a:rPr lang="cs-CZ">
                <a:latin typeface="Calibri" pitchFamily="34" charset="0"/>
                <a:sym typeface="Calibri" pitchFamily="34" charset="0"/>
              </a:rPr>
              <a:t>ři</a:t>
            </a:r>
            <a:r>
              <a:rPr lang="en-US">
                <a:latin typeface="Calibri" pitchFamily="34" charset="0"/>
                <a:sym typeface="Calibri" pitchFamily="34" charset="0"/>
              </a:rPr>
              <a:t>: </a:t>
            </a:r>
            <a:r>
              <a:rPr lang="cs-CZ">
                <a:latin typeface="Calibri" pitchFamily="34" charset="0"/>
                <a:sym typeface="Calibri" pitchFamily="34" charset="0"/>
              </a:rPr>
              <a:t>S. R. Kučerová, </a:t>
            </a:r>
            <a:r>
              <a:rPr lang="en-US">
                <a:latin typeface="Calibri" pitchFamily="34" charset="0"/>
                <a:sym typeface="Calibri" pitchFamily="34" charset="0"/>
              </a:rPr>
              <a:t>M. Šobr</a:t>
            </a:r>
            <a:endParaRPr lang="cs-CZ" sz="1100" u="sng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hape 225"/>
          <p:cNvSpPr txBox="1">
            <a:spLocks noGrp="1"/>
          </p:cNvSpPr>
          <p:nvPr>
            <p:ph type="ctrTitle"/>
          </p:nvPr>
        </p:nvSpPr>
        <p:spPr>
          <a:xfrm>
            <a:off x="685800" y="950913"/>
            <a:ext cx="7772400" cy="1470025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5000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OTÁZKY POUZE PRO </a:t>
            </a:r>
            <a:r>
              <a:rPr lang="en-US" sz="5000" b="1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D</a:t>
            </a:r>
          </a:p>
        </p:txBody>
      </p:sp>
      <p:sp>
        <p:nvSpPr>
          <p:cNvPr id="33795" name="Shape 226"/>
          <p:cNvSpPr txBox="1">
            <a:spLocks noGrp="1"/>
          </p:cNvSpPr>
          <p:nvPr>
            <p:ph type="subTitle" idx="1"/>
          </p:nvPr>
        </p:nvSpPr>
        <p:spPr>
          <a:xfrm>
            <a:off x="1371600" y="2924175"/>
            <a:ext cx="6400800" cy="2449513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800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CELKEM 5 OTÁZEK</a:t>
            </a:r>
          </a:p>
          <a:p>
            <a:pPr eaLnBrk="1" hangingPunct="1">
              <a:spcBef>
                <a:spcPts val="563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800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1 OTÁZKA – 1 MINUTA</a:t>
            </a:r>
          </a:p>
          <a:p>
            <a:pPr eaLnBrk="1" hangingPunct="1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endParaRPr lang="cs-CZ" sz="2800" smtClean="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  <a:p>
            <a:pPr eaLnBrk="1" hangingPunct="1">
              <a:spcBef>
                <a:spcPts val="563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800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1 OTÁZKA – 1 BOD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110"/>
          <p:cNvSpPr txBox="1">
            <a:spLocks noChangeArrowheads="1"/>
          </p:cNvSpPr>
          <p:nvPr/>
        </p:nvSpPr>
        <p:spPr bwMode="auto">
          <a:xfrm>
            <a:off x="1870468" y="352425"/>
            <a:ext cx="565865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Věkové struktury kterých zemí</a:t>
            </a:r>
          </a:p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 ke kterému roku znázorňují grafy?</a:t>
            </a:r>
            <a:endParaRPr lang="cs-CZ" sz="2400" b="1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35842" name="Shape 11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0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Shape 115"/>
          <p:cNvSpPr txBox="1">
            <a:spLocks noChangeArrowheads="1"/>
          </p:cNvSpPr>
          <p:nvPr/>
        </p:nvSpPr>
        <p:spPr bwMode="auto">
          <a:xfrm>
            <a:off x="2652679" y="1419225"/>
            <a:ext cx="4787649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ts val="600"/>
              </a:spcBef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.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1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Česko </a:t>
            </a:r>
            <a:r>
              <a:rPr lang="cs-CZ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2015, 2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Srbsko 2015</a:t>
            </a:r>
            <a:endParaRPr lang="en-US" sz="20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600"/>
              </a:spcBef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B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.  </a:t>
            </a:r>
            <a:r>
              <a:rPr lang="cs-CZ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1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Srbsko 2015</a:t>
            </a:r>
            <a:r>
              <a:rPr lang="cs-CZ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,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2 prognóza Srbsko 2020</a:t>
            </a:r>
            <a:endParaRPr lang="en-US" sz="20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600"/>
              </a:spcBef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C.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1 Srbsko </a:t>
            </a:r>
            <a:r>
              <a:rPr lang="cs-CZ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2015,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2 Česko 2015</a:t>
            </a:r>
            <a:endParaRPr lang="cs-CZ" sz="20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600"/>
              </a:spcBef>
              <a:buClr>
                <a:srgbClr val="000000"/>
              </a:buClr>
              <a:buSzPct val="25000"/>
            </a:pPr>
            <a:r>
              <a:rPr lang="cs-CZ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D.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1 Česko </a:t>
            </a:r>
            <a:r>
              <a:rPr lang="cs-CZ" sz="2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2015, 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2 Česko 2005</a:t>
            </a:r>
            <a:endParaRPr lang="en-US" sz="20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buClr>
                <a:srgbClr val="000000"/>
              </a:buClr>
              <a:buSzPct val="25000"/>
            </a:pPr>
            <a:endParaRPr lang="en-US" sz="20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35844" name="Shape 149"/>
          <p:cNvSpPr txBox="1">
            <a:spLocks noChangeArrowheads="1"/>
          </p:cNvSpPr>
          <p:nvPr/>
        </p:nvSpPr>
        <p:spPr bwMode="auto">
          <a:xfrm>
            <a:off x="0" y="1096963"/>
            <a:ext cx="8096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900"/>
              <a:t>C</a:t>
            </a:r>
            <a:r>
              <a:rPr lang="en-US"/>
              <a:t> </a:t>
            </a:r>
            <a:r>
              <a:rPr lang="en-US" sz="1900"/>
              <a:t>+</a:t>
            </a:r>
            <a:r>
              <a:rPr lang="en-US"/>
              <a:t> </a:t>
            </a:r>
            <a:r>
              <a:rPr lang="en-US" sz="1900"/>
              <a:t>D</a:t>
            </a:r>
            <a:r>
              <a:rPr lang="en-US" sz="1800"/>
              <a:t> </a:t>
            </a:r>
          </a:p>
          <a:p>
            <a:pPr algn="ctr">
              <a:spcBef>
                <a:spcPts val="160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cs-CZ" sz="3200"/>
              <a:t>11</a:t>
            </a:r>
            <a:endParaRPr lang="en-US" sz="3200"/>
          </a:p>
        </p:txBody>
      </p:sp>
      <p:sp>
        <p:nvSpPr>
          <p:cNvPr id="35845" name="Shape 109"/>
          <p:cNvSpPr txBox="1">
            <a:spLocks noChangeArrowheads="1"/>
          </p:cNvSpPr>
          <p:nvPr/>
        </p:nvSpPr>
        <p:spPr bwMode="auto">
          <a:xfrm rot="-5400000">
            <a:off x="7421563" y="1751648"/>
            <a:ext cx="28575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dirty="0">
                <a:latin typeface="Calibri" pitchFamily="34" charset="0"/>
                <a:sym typeface="Calibri" pitchFamily="34" charset="0"/>
              </a:rPr>
              <a:t>Auto</a:t>
            </a:r>
            <a:r>
              <a:rPr lang="cs-CZ" dirty="0" err="1">
                <a:latin typeface="Calibri" pitchFamily="34" charset="0"/>
                <a:sym typeface="Calibri" pitchFamily="34" charset="0"/>
              </a:rPr>
              <a:t>ři</a:t>
            </a:r>
            <a:r>
              <a:rPr lang="en-US" dirty="0">
                <a:latin typeface="Calibri" pitchFamily="34" charset="0"/>
                <a:sym typeface="Calibri" pitchFamily="34" charset="0"/>
              </a:rPr>
              <a:t>:</a:t>
            </a:r>
            <a:r>
              <a:rPr lang="cs-CZ" dirty="0">
                <a:latin typeface="Calibri" pitchFamily="34" charset="0"/>
                <a:sym typeface="Calibri" pitchFamily="34" charset="0"/>
              </a:rPr>
              <a:t> K. </a:t>
            </a:r>
            <a:r>
              <a:rPr lang="cs-CZ" dirty="0" err="1">
                <a:latin typeface="Calibri" pitchFamily="34" charset="0"/>
                <a:sym typeface="Calibri" pitchFamily="34" charset="0"/>
              </a:rPr>
              <a:t>Hulíková</a:t>
            </a:r>
            <a:r>
              <a:rPr lang="cs-CZ" dirty="0">
                <a:latin typeface="Calibri" pitchFamily="34" charset="0"/>
                <a:sym typeface="Calibri" pitchFamily="34" charset="0"/>
              </a:rPr>
              <a:t>, S. R. </a:t>
            </a:r>
            <a:r>
              <a:rPr lang="cs-CZ" dirty="0" smtClean="0">
                <a:latin typeface="Calibri" pitchFamily="34" charset="0"/>
                <a:sym typeface="Calibri" pitchFamily="34" charset="0"/>
              </a:rPr>
              <a:t>Kučerová</a:t>
            </a:r>
            <a:endParaRPr lang="cs-CZ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35846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435350"/>
            <a:ext cx="5257800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Obrázek 3"/>
          <p:cNvPicPr>
            <a:picLocks noChangeAspect="1"/>
          </p:cNvPicPr>
          <p:nvPr/>
        </p:nvPicPr>
        <p:blipFill>
          <a:blip r:embed="rId5"/>
          <a:srcRect r="7800"/>
          <a:stretch>
            <a:fillRect/>
          </a:stretch>
        </p:blipFill>
        <p:spPr bwMode="auto">
          <a:xfrm>
            <a:off x="107950" y="3429000"/>
            <a:ext cx="4856163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Přímá spojnice 5"/>
          <p:cNvCxnSpPr/>
          <p:nvPr/>
        </p:nvCxnSpPr>
        <p:spPr>
          <a:xfrm flipV="1">
            <a:off x="4964113" y="3435350"/>
            <a:ext cx="0" cy="3076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/>
          <p:cNvSpPr/>
          <p:nvPr/>
        </p:nvSpPr>
        <p:spPr>
          <a:xfrm>
            <a:off x="1036638" y="3806825"/>
            <a:ext cx="414337" cy="415925"/>
          </a:xfrm>
          <a:prstGeom prst="ellipse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kern="0">
              <a:sym typeface="Arial"/>
            </a:endParaRPr>
          </a:p>
        </p:txBody>
      </p:sp>
      <p:sp>
        <p:nvSpPr>
          <p:cNvPr id="35850" name="TextovéPole 17"/>
          <p:cNvSpPr txBox="1">
            <a:spLocks noChangeArrowheads="1"/>
          </p:cNvSpPr>
          <p:nvPr/>
        </p:nvSpPr>
        <p:spPr bwMode="auto">
          <a:xfrm>
            <a:off x="1082675" y="3814763"/>
            <a:ext cx="377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ál 18"/>
          <p:cNvSpPr/>
          <p:nvPr/>
        </p:nvSpPr>
        <p:spPr>
          <a:xfrm>
            <a:off x="8239125" y="3806825"/>
            <a:ext cx="414338" cy="415925"/>
          </a:xfrm>
          <a:prstGeom prst="ellipse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kern="0">
              <a:sym typeface="Arial"/>
            </a:endParaRPr>
          </a:p>
        </p:txBody>
      </p:sp>
      <p:sp>
        <p:nvSpPr>
          <p:cNvPr id="35852" name="TextovéPole 20"/>
          <p:cNvSpPr txBox="1">
            <a:spLocks noChangeArrowheads="1"/>
          </p:cNvSpPr>
          <p:nvPr/>
        </p:nvSpPr>
        <p:spPr bwMode="auto">
          <a:xfrm>
            <a:off x="8294688" y="3808413"/>
            <a:ext cx="377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232"/>
          <p:cNvSpPr txBox="1">
            <a:spLocks noChangeArrowheads="1"/>
          </p:cNvSpPr>
          <p:nvPr/>
        </p:nvSpPr>
        <p:spPr bwMode="auto">
          <a:xfrm>
            <a:off x="971677" y="224471"/>
            <a:ext cx="777494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</a:pPr>
            <a:r>
              <a:rPr lang="cs-CZ" sz="2400" b="1" dirty="0">
                <a:latin typeface="Calibri" pitchFamily="34" charset="0"/>
                <a:sym typeface="Calibri" pitchFamily="34" charset="0"/>
              </a:rPr>
              <a:t>Který z </a:t>
            </a:r>
            <a:r>
              <a:rPr lang="cs-CZ" sz="2400" b="1" dirty="0" smtClean="0">
                <a:latin typeface="Calibri" pitchFamily="34" charset="0"/>
                <a:sym typeface="Calibri" pitchFamily="34" charset="0"/>
              </a:rPr>
              <a:t>kruhových </a:t>
            </a:r>
            <a:r>
              <a:rPr lang="cs-CZ" sz="2400" b="1" dirty="0">
                <a:latin typeface="Calibri" pitchFamily="34" charset="0"/>
                <a:sym typeface="Calibri" pitchFamily="34" charset="0"/>
              </a:rPr>
              <a:t>diagramů </a:t>
            </a:r>
            <a:r>
              <a:rPr lang="cs-CZ" sz="2400" b="1" dirty="0" smtClean="0">
                <a:latin typeface="Calibri" pitchFamily="34" charset="0"/>
                <a:sym typeface="Calibri" pitchFamily="34" charset="0"/>
              </a:rPr>
              <a:t>A–D zobrazuje </a:t>
            </a:r>
            <a:r>
              <a:rPr lang="cs-CZ" sz="2400" b="1" dirty="0">
                <a:latin typeface="Calibri" pitchFamily="34" charset="0"/>
                <a:sym typeface="Calibri" pitchFamily="34" charset="0"/>
              </a:rPr>
              <a:t>využití půdy (</a:t>
            </a:r>
            <a:r>
              <a:rPr lang="cs-CZ" sz="2400" b="1" dirty="0" err="1">
                <a:latin typeface="Calibri" pitchFamily="34" charset="0"/>
                <a:sym typeface="Calibri" pitchFamily="34" charset="0"/>
              </a:rPr>
              <a:t>land</a:t>
            </a:r>
            <a:r>
              <a:rPr lang="cs-CZ" sz="2400" b="1" dirty="0">
                <a:latin typeface="Calibri" pitchFamily="34" charset="0"/>
                <a:sym typeface="Calibri" pitchFamily="34" charset="0"/>
              </a:rPr>
              <a:t> use) Korejské lidově demokratické republiky (KLDR)?</a:t>
            </a:r>
            <a:endParaRPr lang="en-US" sz="2400" b="1" dirty="0">
              <a:latin typeface="Calibri" pitchFamily="34" charset="0"/>
              <a:sym typeface="Calibri" pitchFamily="34" charset="0"/>
            </a:endParaRPr>
          </a:p>
        </p:txBody>
      </p:sp>
      <p:grpSp>
        <p:nvGrpSpPr>
          <p:cNvPr id="29699" name="Shape 234"/>
          <p:cNvGrpSpPr>
            <a:grpSpLocks/>
          </p:cNvGrpSpPr>
          <p:nvPr/>
        </p:nvGrpSpPr>
        <p:grpSpPr bwMode="auto">
          <a:xfrm>
            <a:off x="0" y="0"/>
            <a:ext cx="809625" cy="6858000"/>
            <a:chOff x="0" y="0"/>
            <a:chExt cx="809624" cy="6858000"/>
          </a:xfrm>
        </p:grpSpPr>
        <p:pic>
          <p:nvPicPr>
            <p:cNvPr id="29703" name="Shape 235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0962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4" name="Shape 236"/>
            <p:cNvSpPr txBox="1">
              <a:spLocks noChangeArrowheads="1"/>
            </p:cNvSpPr>
            <p:nvPr/>
          </p:nvSpPr>
          <p:spPr bwMode="auto">
            <a:xfrm>
              <a:off x="34925" y="1096962"/>
              <a:ext cx="720724" cy="1112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pPr algn="ctr"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cs-CZ" sz="1900" dirty="0"/>
                <a:t>C+</a:t>
              </a:r>
              <a:r>
                <a:rPr lang="en-US" sz="1900" dirty="0"/>
                <a:t>D</a:t>
              </a:r>
              <a:r>
                <a:rPr lang="en-US" sz="1800" dirty="0"/>
                <a:t> </a:t>
              </a:r>
            </a:p>
            <a:p>
              <a:pPr algn="ctr">
                <a:spcBef>
                  <a:spcPts val="1600"/>
                </a:spcBef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cs-CZ" sz="3200" dirty="0" smtClean="0"/>
                <a:t>12</a:t>
              </a:r>
              <a:endParaRPr lang="en-US" sz="3200" dirty="0"/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77" y="1091268"/>
            <a:ext cx="8070723" cy="5687992"/>
          </a:xfrm>
          <a:prstGeom prst="rect">
            <a:avLst/>
          </a:prstGeom>
        </p:spPr>
      </p:pic>
      <p:sp>
        <p:nvSpPr>
          <p:cNvPr id="29702" name="Shape 231"/>
          <p:cNvSpPr txBox="1">
            <a:spLocks noChangeArrowheads="1"/>
          </p:cNvSpPr>
          <p:nvPr/>
        </p:nvSpPr>
        <p:spPr bwMode="auto">
          <a:xfrm>
            <a:off x="7306310" y="6258082"/>
            <a:ext cx="1593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dirty="0" err="1" smtClean="0">
                <a:latin typeface="Calibri" pitchFamily="34" charset="0"/>
                <a:sym typeface="Calibri" pitchFamily="34" charset="0"/>
              </a:rPr>
              <a:t>Autor</a:t>
            </a:r>
            <a:r>
              <a:rPr lang="en-US" dirty="0" smtClean="0">
                <a:latin typeface="Calibri" pitchFamily="34" charset="0"/>
                <a:sym typeface="Calibri" pitchFamily="34" charset="0"/>
              </a:rPr>
              <a:t>: </a:t>
            </a:r>
            <a:r>
              <a:rPr lang="cs-CZ" dirty="0">
                <a:latin typeface="Calibri" pitchFamily="34" charset="0"/>
                <a:sym typeface="Calibri" pitchFamily="34" charset="0"/>
              </a:rPr>
              <a:t>J</a:t>
            </a:r>
            <a:r>
              <a:rPr lang="cs-CZ" dirty="0" smtClean="0">
                <a:latin typeface="Calibri" pitchFamily="34" charset="0"/>
                <a:sym typeface="Calibri" pitchFamily="34" charset="0"/>
              </a:rPr>
              <a:t>. D. Bláha</a:t>
            </a:r>
            <a:endParaRPr lang="en-US" dirty="0">
              <a:latin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11546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Obráze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9900" y="1458913"/>
            <a:ext cx="640080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Shape 110"/>
          <p:cNvSpPr txBox="1">
            <a:spLocks noChangeArrowheads="1"/>
          </p:cNvSpPr>
          <p:nvPr/>
        </p:nvSpPr>
        <p:spPr bwMode="auto">
          <a:xfrm>
            <a:off x="446088" y="114300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Kterému datu odpovídá mapa počasí a teplot?</a:t>
            </a:r>
            <a:endParaRPr lang="en-US" sz="2400" b="1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39939" name="Shape 11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0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Shape 149"/>
          <p:cNvSpPr txBox="1">
            <a:spLocks noChangeArrowheads="1"/>
          </p:cNvSpPr>
          <p:nvPr/>
        </p:nvSpPr>
        <p:spPr bwMode="auto">
          <a:xfrm>
            <a:off x="0" y="1096963"/>
            <a:ext cx="8096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900" dirty="0"/>
              <a:t>C</a:t>
            </a:r>
            <a:r>
              <a:rPr lang="en-US" dirty="0"/>
              <a:t> </a:t>
            </a:r>
            <a:r>
              <a:rPr lang="en-US" sz="1900" dirty="0"/>
              <a:t>+</a:t>
            </a:r>
            <a:r>
              <a:rPr lang="en-US" dirty="0"/>
              <a:t> </a:t>
            </a:r>
            <a:r>
              <a:rPr lang="en-US" sz="1900" dirty="0"/>
              <a:t>D</a:t>
            </a:r>
            <a:r>
              <a:rPr lang="en-US" sz="1800" dirty="0"/>
              <a:t> </a:t>
            </a:r>
          </a:p>
          <a:p>
            <a:pPr algn="ctr">
              <a:spcBef>
                <a:spcPts val="160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cs-CZ" sz="3200" dirty="0" smtClean="0"/>
              <a:t>13</a:t>
            </a:r>
            <a:endParaRPr lang="en-US" sz="3200" dirty="0"/>
          </a:p>
        </p:txBody>
      </p:sp>
      <p:sp>
        <p:nvSpPr>
          <p:cNvPr id="39941" name="Shape 233"/>
          <p:cNvSpPr txBox="1">
            <a:spLocks noChangeArrowheads="1"/>
          </p:cNvSpPr>
          <p:nvPr/>
        </p:nvSpPr>
        <p:spPr bwMode="auto">
          <a:xfrm>
            <a:off x="1614488" y="552450"/>
            <a:ext cx="7151687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15. 5. 2014, 00 UTC</a:t>
            </a:r>
            <a:r>
              <a:rPr lang="cs-CZ" sz="2400" dirty="0">
                <a:latin typeface="Calibri" pitchFamily="34" charset="0"/>
                <a:sym typeface="Calibri" pitchFamily="34" charset="0"/>
              </a:rPr>
              <a:t>		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1. 11. 2014, 00 UTC</a:t>
            </a:r>
            <a:endParaRPr lang="en-US" sz="24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US" sz="2400" dirty="0">
                <a:latin typeface="Calibri" pitchFamily="34" charset="0"/>
                <a:sym typeface="Calibri" pitchFamily="34" charset="0"/>
              </a:rPr>
              <a:t>B. </a:t>
            </a:r>
            <a:r>
              <a:rPr lang="cs-CZ" sz="2400" dirty="0">
                <a:latin typeface="Calibri" pitchFamily="34" charset="0"/>
                <a:sym typeface="Calibri" pitchFamily="34" charset="0"/>
              </a:rPr>
              <a:t>15. 5. 2014, 12 UTC		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D.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1. 11. 2014, 12 UTC</a:t>
            </a:r>
            <a:endParaRPr lang="en-US" sz="24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39942" name="Shape 109"/>
          <p:cNvSpPr txBox="1">
            <a:spLocks noChangeArrowheads="1"/>
          </p:cNvSpPr>
          <p:nvPr/>
        </p:nvSpPr>
        <p:spPr bwMode="auto">
          <a:xfrm rot="-5400000">
            <a:off x="7019132" y="5029676"/>
            <a:ext cx="3101975" cy="392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dirty="0" err="1">
                <a:latin typeface="Calibri" pitchFamily="34" charset="0"/>
                <a:sym typeface="Calibri" pitchFamily="34" charset="0"/>
              </a:rPr>
              <a:t>Autor</a:t>
            </a:r>
            <a:r>
              <a:rPr lang="cs-CZ" dirty="0">
                <a:latin typeface="Calibri" pitchFamily="34" charset="0"/>
                <a:sym typeface="Calibri" pitchFamily="34" charset="0"/>
              </a:rPr>
              <a:t>: J. </a:t>
            </a:r>
            <a:r>
              <a:rPr lang="cs-CZ" dirty="0" err="1">
                <a:latin typeface="Calibri" pitchFamily="34" charset="0"/>
                <a:sym typeface="Calibri" pitchFamily="34" charset="0"/>
              </a:rPr>
              <a:t>Hátle</a:t>
            </a:r>
            <a:r>
              <a:rPr lang="cs-CZ" dirty="0">
                <a:latin typeface="Calibri" pitchFamily="34" charset="0"/>
                <a:sym typeface="Calibri" pitchFamily="34" charset="0"/>
              </a:rPr>
              <a:t> s využitím mapy ČHMÚ</a:t>
            </a:r>
            <a:endParaRPr lang="cs-CZ" sz="1100" u="sng" dirty="0">
              <a:solidFill>
                <a:schemeClr val="hlink"/>
              </a:solidFill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4073525" y="1544638"/>
            <a:ext cx="1676400" cy="9525"/>
          </a:xfrm>
          <a:prstGeom prst="line">
            <a:avLst/>
          </a:prstGeom>
          <a:ln w="1143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hape 110"/>
          <p:cNvSpPr txBox="1">
            <a:spLocks noChangeArrowheads="1"/>
          </p:cNvSpPr>
          <p:nvPr/>
        </p:nvSpPr>
        <p:spPr bwMode="auto">
          <a:xfrm>
            <a:off x="809625" y="127000"/>
            <a:ext cx="8240713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Podle kterého města je pojmenován strom popsaný na ceduli?</a:t>
            </a:r>
            <a:endParaRPr lang="en-US" sz="2400" b="1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37890" name="Shape 11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0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hape 115"/>
          <p:cNvSpPr txBox="1">
            <a:spLocks noChangeArrowheads="1"/>
          </p:cNvSpPr>
          <p:nvPr/>
        </p:nvSpPr>
        <p:spPr bwMode="auto">
          <a:xfrm>
            <a:off x="1214438" y="1784350"/>
            <a:ext cx="2738437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A. </a:t>
            </a:r>
            <a:r>
              <a:rPr lang="cs-CZ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Honolulu</a:t>
            </a:r>
          </a:p>
          <a:p>
            <a:pPr>
              <a:buClr>
                <a:srgbClr val="000000"/>
              </a:buClr>
              <a:buSzPct val="25000"/>
            </a:pPr>
            <a:endParaRPr lang="en-US" sz="22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SzPct val="25000"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B. </a:t>
            </a:r>
            <a:r>
              <a:rPr lang="cs-CZ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Cape </a:t>
            </a:r>
            <a:r>
              <a:rPr lang="cs-CZ" sz="2200" dirty="0" err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Town</a:t>
            </a:r>
            <a:endParaRPr lang="cs-CZ" sz="22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SzPct val="25000"/>
            </a:pPr>
            <a:endParaRPr lang="en-US" sz="22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SzPct val="25000"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C. </a:t>
            </a:r>
            <a:r>
              <a:rPr lang="cs-CZ" sz="22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Bombaj</a:t>
            </a:r>
            <a:endParaRPr lang="cs-CZ" sz="22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SzPct val="25000"/>
            </a:pPr>
            <a:endParaRPr lang="en-US" sz="22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200"/>
              </a:spcBef>
              <a:buClr>
                <a:srgbClr val="000000"/>
              </a:buClr>
              <a:buSzPct val="25000"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D. </a:t>
            </a:r>
            <a:r>
              <a:rPr lang="cs-CZ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Sydney</a:t>
            </a:r>
            <a:endParaRPr lang="en-US" sz="22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37892" name="Shape 149"/>
          <p:cNvSpPr txBox="1">
            <a:spLocks noChangeArrowheads="1"/>
          </p:cNvSpPr>
          <p:nvPr/>
        </p:nvSpPr>
        <p:spPr bwMode="auto">
          <a:xfrm>
            <a:off x="0" y="1096963"/>
            <a:ext cx="8096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900" dirty="0"/>
              <a:t>C</a:t>
            </a:r>
            <a:r>
              <a:rPr lang="en-US" dirty="0"/>
              <a:t> </a:t>
            </a:r>
            <a:r>
              <a:rPr lang="en-US" sz="1900" dirty="0"/>
              <a:t>+</a:t>
            </a:r>
            <a:r>
              <a:rPr lang="en-US" dirty="0"/>
              <a:t> </a:t>
            </a:r>
            <a:r>
              <a:rPr lang="en-US" sz="1900" dirty="0"/>
              <a:t>D</a:t>
            </a:r>
            <a:r>
              <a:rPr lang="en-US" sz="1800" dirty="0"/>
              <a:t> </a:t>
            </a:r>
          </a:p>
          <a:p>
            <a:pPr algn="ctr">
              <a:spcBef>
                <a:spcPts val="160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cs-CZ" sz="3200" dirty="0" smtClean="0"/>
              <a:t>14</a:t>
            </a:r>
            <a:endParaRPr lang="en-US" sz="3200" dirty="0"/>
          </a:p>
        </p:txBody>
      </p:sp>
      <p:sp>
        <p:nvSpPr>
          <p:cNvPr id="37893" name="Shape 109"/>
          <p:cNvSpPr txBox="1">
            <a:spLocks noChangeArrowheads="1"/>
          </p:cNvSpPr>
          <p:nvPr/>
        </p:nvSpPr>
        <p:spPr bwMode="auto">
          <a:xfrm>
            <a:off x="2911475" y="6392863"/>
            <a:ext cx="12636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>
                <a:latin typeface="Calibri" pitchFamily="34" charset="0"/>
                <a:sym typeface="Calibri" pitchFamily="34" charset="0"/>
              </a:rPr>
              <a:t>Auto</a:t>
            </a:r>
            <a:r>
              <a:rPr lang="cs-CZ">
                <a:latin typeface="Calibri" pitchFamily="34" charset="0"/>
                <a:sym typeface="Calibri" pitchFamily="34" charset="0"/>
              </a:rPr>
              <a:t>r: J. Jelen</a:t>
            </a:r>
            <a:endParaRPr lang="cs-CZ" sz="1100" u="sng">
              <a:solidFill>
                <a:schemeClr val="hlink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1565" t="4081" r="4467" b="5744"/>
          <a:stretch/>
        </p:blipFill>
        <p:spPr>
          <a:xfrm>
            <a:off x="4260509" y="609600"/>
            <a:ext cx="4883492" cy="62484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Obráze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8800" y="1309688"/>
            <a:ext cx="4611688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Shape 110"/>
          <p:cNvSpPr txBox="1">
            <a:spLocks noChangeArrowheads="1"/>
          </p:cNvSpPr>
          <p:nvPr/>
        </p:nvSpPr>
        <p:spPr bwMode="auto">
          <a:xfrm>
            <a:off x="1036638" y="127000"/>
            <a:ext cx="7853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Který jev znázorňuje kartogram Nizozemska pro územní jednotky LAU2?</a:t>
            </a:r>
          </a:p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(Čím tmavší barva, tím vyšší intenzita jevu.)</a:t>
            </a:r>
            <a:endParaRPr lang="en-US" sz="2400" b="1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41987" name="Shape 11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0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Shape 115"/>
          <p:cNvSpPr txBox="1">
            <a:spLocks noChangeArrowheads="1"/>
          </p:cNvSpPr>
          <p:nvPr/>
        </p:nvSpPr>
        <p:spPr bwMode="auto">
          <a:xfrm>
            <a:off x="965200" y="1562100"/>
            <a:ext cx="425767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ts val="1200"/>
              </a:spcBef>
              <a:buClr>
                <a:srgbClr val="000000"/>
              </a:buClr>
              <a:buSzPct val="25000"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A. </a:t>
            </a:r>
            <a:r>
              <a:rPr lang="cs-CZ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podíl lesních ploch na celkové rozloze LAU2 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(</a:t>
            </a:r>
            <a:r>
              <a:rPr lang="cs-CZ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v %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)</a:t>
            </a:r>
          </a:p>
          <a:p>
            <a:pPr>
              <a:spcBef>
                <a:spcPts val="1200"/>
              </a:spcBef>
              <a:buClr>
                <a:srgbClr val="000000"/>
              </a:buClr>
              <a:buSzPct val="25000"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B. </a:t>
            </a:r>
            <a:r>
              <a:rPr lang="cs-CZ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podíl plochy LAU2 s nadmořskou výškou pod hladinou světového oceánu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(v </a:t>
            </a:r>
            <a:r>
              <a:rPr lang="cs-CZ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%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)</a:t>
            </a:r>
          </a:p>
          <a:p>
            <a:pPr>
              <a:spcBef>
                <a:spcPts val="1200"/>
              </a:spcBef>
              <a:buClr>
                <a:srgbClr val="000000"/>
              </a:buClr>
              <a:buSzPct val="25000"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C. </a:t>
            </a:r>
            <a:r>
              <a:rPr lang="cs-CZ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míru finanční pomoci strukturálně postiženým regionům 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(v </a:t>
            </a:r>
            <a:r>
              <a:rPr lang="cs-CZ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Eurech / obyv.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)</a:t>
            </a:r>
          </a:p>
          <a:p>
            <a:pPr>
              <a:spcBef>
                <a:spcPts val="1200"/>
              </a:spcBef>
              <a:buClr>
                <a:srgbClr val="000000"/>
              </a:buClr>
              <a:buSzPct val="25000"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D. </a:t>
            </a:r>
            <a:r>
              <a:rPr lang="cs-CZ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hustotu zalidnění</a:t>
            </a:r>
          </a:p>
          <a:p>
            <a:pPr>
              <a:buClr>
                <a:srgbClr val="000000"/>
              </a:buClr>
              <a:buSzPct val="25000"/>
            </a:pPr>
            <a:r>
              <a:rPr lang="cs-CZ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(počet obyv. / km</a:t>
            </a:r>
            <a:r>
              <a:rPr lang="cs-CZ" sz="2200" baseline="300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2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)</a:t>
            </a:r>
          </a:p>
        </p:txBody>
      </p:sp>
      <p:sp>
        <p:nvSpPr>
          <p:cNvPr id="41989" name="Shape 149"/>
          <p:cNvSpPr txBox="1">
            <a:spLocks noChangeArrowheads="1"/>
          </p:cNvSpPr>
          <p:nvPr/>
        </p:nvSpPr>
        <p:spPr bwMode="auto">
          <a:xfrm>
            <a:off x="0" y="1096963"/>
            <a:ext cx="8096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900" dirty="0"/>
              <a:t>C</a:t>
            </a:r>
            <a:r>
              <a:rPr lang="en-US" dirty="0"/>
              <a:t> </a:t>
            </a:r>
            <a:r>
              <a:rPr lang="en-US" sz="1900" dirty="0"/>
              <a:t>+</a:t>
            </a:r>
            <a:r>
              <a:rPr lang="en-US" dirty="0"/>
              <a:t> </a:t>
            </a:r>
            <a:r>
              <a:rPr lang="en-US" sz="1900" dirty="0"/>
              <a:t>D</a:t>
            </a:r>
            <a:r>
              <a:rPr lang="en-US" sz="1800" dirty="0"/>
              <a:t> </a:t>
            </a:r>
          </a:p>
          <a:p>
            <a:pPr algn="ctr">
              <a:spcBef>
                <a:spcPts val="160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cs-CZ" sz="3200" dirty="0" smtClean="0"/>
              <a:t>15</a:t>
            </a:r>
            <a:endParaRPr lang="en-US" sz="3200" dirty="0"/>
          </a:p>
        </p:txBody>
      </p:sp>
      <p:sp>
        <p:nvSpPr>
          <p:cNvPr id="41990" name="Shape 109"/>
          <p:cNvSpPr txBox="1">
            <a:spLocks noChangeArrowheads="1"/>
          </p:cNvSpPr>
          <p:nvPr/>
        </p:nvSpPr>
        <p:spPr bwMode="auto">
          <a:xfrm>
            <a:off x="4213225" y="6162675"/>
            <a:ext cx="2855913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dirty="0">
                <a:latin typeface="Calibri" pitchFamily="34" charset="0"/>
                <a:sym typeface="Calibri" pitchFamily="34" charset="0"/>
              </a:rPr>
              <a:t>Auto</a:t>
            </a:r>
            <a:r>
              <a:rPr lang="cs-CZ" dirty="0" err="1">
                <a:latin typeface="Calibri" pitchFamily="34" charset="0"/>
                <a:sym typeface="Calibri" pitchFamily="34" charset="0"/>
              </a:rPr>
              <a:t>ři</a:t>
            </a:r>
            <a:r>
              <a:rPr lang="en-US" dirty="0">
                <a:latin typeface="Calibri" pitchFamily="34" charset="0"/>
                <a:sym typeface="Calibri" pitchFamily="34" charset="0"/>
              </a:rPr>
              <a:t>:</a:t>
            </a:r>
            <a:r>
              <a:rPr lang="cs-CZ" dirty="0">
                <a:latin typeface="Calibri" pitchFamily="34" charset="0"/>
                <a:sym typeface="Calibri" pitchFamily="34" charset="0"/>
              </a:rPr>
              <a:t> S. R. Kučerová, P. </a:t>
            </a:r>
            <a:r>
              <a:rPr lang="cs-CZ" dirty="0" err="1" smtClean="0">
                <a:latin typeface="Calibri" pitchFamily="34" charset="0"/>
                <a:sym typeface="Calibri" pitchFamily="34" charset="0"/>
              </a:rPr>
              <a:t>Meyer</a:t>
            </a:r>
            <a:endParaRPr lang="cs-CZ" dirty="0"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hape 276"/>
          <p:cNvSpPr txBox="1">
            <a:spLocks noGrp="1"/>
          </p:cNvSpPr>
          <p:nvPr>
            <p:ph type="ctrTitle"/>
          </p:nvPr>
        </p:nvSpPr>
        <p:spPr>
          <a:xfrm>
            <a:off x="684213" y="2679700"/>
            <a:ext cx="7772400" cy="1470025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</a:pPr>
            <a:r>
              <a:rPr lang="en-US" sz="60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KONEC TESTU</a:t>
            </a:r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103"/>
          <p:cNvSpPr txBox="1">
            <a:spLocks noGrp="1"/>
          </p:cNvSpPr>
          <p:nvPr>
            <p:ph type="ctrTitle"/>
          </p:nvPr>
        </p:nvSpPr>
        <p:spPr>
          <a:xfrm>
            <a:off x="685800" y="950913"/>
            <a:ext cx="7772400" cy="1470025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5000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SPOLEČNÉ OTÁZKY </a:t>
            </a:r>
            <a:r>
              <a:rPr lang="en-US" sz="5000" b="1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C</a:t>
            </a:r>
            <a:r>
              <a:rPr lang="en-US" sz="5000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 A </a:t>
            </a:r>
            <a:r>
              <a:rPr lang="en-US" sz="5000" b="1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D</a:t>
            </a:r>
          </a:p>
        </p:txBody>
      </p:sp>
      <p:sp>
        <p:nvSpPr>
          <p:cNvPr id="15363" name="Shape 104"/>
          <p:cNvSpPr txBox="1">
            <a:spLocks noGrp="1"/>
          </p:cNvSpPr>
          <p:nvPr>
            <p:ph type="subTitle" idx="1"/>
          </p:nvPr>
        </p:nvSpPr>
        <p:spPr>
          <a:xfrm>
            <a:off x="1371600" y="2924175"/>
            <a:ext cx="6400800" cy="2449513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800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CELKEM 10 OTÁZEK</a:t>
            </a:r>
          </a:p>
          <a:p>
            <a:pPr eaLnBrk="1" hangingPunct="1">
              <a:spcBef>
                <a:spcPts val="563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800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1 OTÁZKA – 1 MINUTA</a:t>
            </a:r>
          </a:p>
          <a:p>
            <a:pPr eaLnBrk="1" hangingPunct="1">
              <a:spcBef>
                <a:spcPts val="563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endParaRPr lang="cs-CZ" sz="2800" smtClean="0">
              <a:solidFill>
                <a:srgbClr val="FFFFFF"/>
              </a:solidFill>
              <a:latin typeface="Calibri" pitchFamily="34" charset="0"/>
              <a:cs typeface="Arial" charset="0"/>
              <a:sym typeface="Calibri" pitchFamily="34" charset="0"/>
            </a:endParaRPr>
          </a:p>
          <a:p>
            <a:pPr eaLnBrk="1" hangingPunct="1">
              <a:spcBef>
                <a:spcPts val="563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800" b="1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C:</a:t>
            </a:r>
            <a:r>
              <a:rPr lang="en-US" sz="2800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 1 OTÁZKA – 1 BOD</a:t>
            </a:r>
          </a:p>
          <a:p>
            <a:pPr eaLnBrk="1" hangingPunct="1">
              <a:spcBef>
                <a:spcPts val="563"/>
              </a:spcBef>
              <a:spcAft>
                <a:spcPct val="0"/>
              </a:spcAft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800" b="1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D:</a:t>
            </a:r>
            <a:r>
              <a:rPr lang="en-US" sz="2800" smtClean="0">
                <a:solidFill>
                  <a:srgbClr val="FFFFFF"/>
                </a:solidFill>
                <a:latin typeface="Calibri" pitchFamily="34" charset="0"/>
                <a:cs typeface="Arial" charset="0"/>
                <a:sym typeface="Calibri" pitchFamily="34" charset="0"/>
              </a:rPr>
              <a:t> 1 OTÁZKA – 0,5 BODU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Obráze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977657"/>
            <a:ext cx="7285037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Shape 110"/>
          <p:cNvSpPr txBox="1">
            <a:spLocks noChangeArrowheads="1"/>
          </p:cNvSpPr>
          <p:nvPr/>
        </p:nvSpPr>
        <p:spPr bwMode="auto">
          <a:xfrm>
            <a:off x="404813" y="160338"/>
            <a:ext cx="864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Rozmístění kterých objektů mapa znázorňuje?</a:t>
            </a:r>
            <a:endParaRPr lang="en-US" sz="2400" b="1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17411" name="Shape 11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0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Shape 149"/>
          <p:cNvSpPr txBox="1">
            <a:spLocks noChangeArrowheads="1"/>
          </p:cNvSpPr>
          <p:nvPr/>
        </p:nvSpPr>
        <p:spPr bwMode="auto">
          <a:xfrm>
            <a:off x="0" y="1096963"/>
            <a:ext cx="8096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900"/>
              <a:t>C</a:t>
            </a:r>
            <a:r>
              <a:rPr lang="en-US"/>
              <a:t> </a:t>
            </a:r>
            <a:r>
              <a:rPr lang="en-US" sz="1900"/>
              <a:t>+</a:t>
            </a:r>
            <a:r>
              <a:rPr lang="en-US"/>
              <a:t> </a:t>
            </a:r>
            <a:r>
              <a:rPr lang="en-US" sz="1900"/>
              <a:t>D</a:t>
            </a:r>
            <a:r>
              <a:rPr lang="en-US" sz="1800"/>
              <a:t> </a:t>
            </a:r>
          </a:p>
          <a:p>
            <a:pPr algn="ctr">
              <a:spcBef>
                <a:spcPts val="160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cs-CZ" sz="3200"/>
              <a:t>1</a:t>
            </a:r>
            <a:endParaRPr lang="en-US" sz="3200"/>
          </a:p>
        </p:txBody>
      </p:sp>
      <p:sp>
        <p:nvSpPr>
          <p:cNvPr id="17413" name="Shape 109"/>
          <p:cNvSpPr txBox="1">
            <a:spLocks noChangeArrowheads="1"/>
          </p:cNvSpPr>
          <p:nvPr/>
        </p:nvSpPr>
        <p:spPr bwMode="auto">
          <a:xfrm rot="-5400000">
            <a:off x="-950119" y="5060157"/>
            <a:ext cx="31019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>
                <a:latin typeface="Calibri" pitchFamily="34" charset="0"/>
                <a:sym typeface="Calibri" pitchFamily="34" charset="0"/>
              </a:rPr>
              <a:t>Autor</a:t>
            </a:r>
            <a:r>
              <a:rPr lang="cs-CZ">
                <a:latin typeface="Calibri" pitchFamily="34" charset="0"/>
                <a:sym typeface="Calibri" pitchFamily="34" charset="0"/>
              </a:rPr>
              <a:t>: J. Hátle s využitím WMS ČÚZK</a:t>
            </a:r>
            <a:endParaRPr lang="cs-CZ" sz="1100" u="sng">
              <a:solidFill>
                <a:schemeClr val="hlink"/>
              </a:solidFill>
            </a:endParaRPr>
          </a:p>
        </p:txBody>
      </p:sp>
      <p:graphicFrame>
        <p:nvGraphicFramePr>
          <p:cNvPr id="1742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500346"/>
              </p:ext>
            </p:extLst>
          </p:nvPr>
        </p:nvGraphicFramePr>
        <p:xfrm>
          <a:off x="1109663" y="796925"/>
          <a:ext cx="7905750" cy="1374775"/>
        </p:xfrm>
        <a:graphic>
          <a:graphicData uri="http://schemas.openxmlformats.org/drawingml/2006/table">
            <a:tbl>
              <a:tblPr/>
              <a:tblGrid>
                <a:gridCol w="3571875"/>
                <a:gridCol w="4333875"/>
              </a:tblGrid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sym typeface="Arial" charset="0"/>
                        </a:rPr>
                        <a:t>A. žulové lomy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sym typeface="Arial" charset="0"/>
                        </a:rPr>
                        <a:t>C. větrné elektrárny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266700" marR="0" lvl="0" indent="-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sym typeface="Arial" charset="0"/>
                        </a:rPr>
                        <a:t>B. automatické meteorologické stanice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  <a:sym typeface="Arial" charset="0"/>
                        </a:rPr>
                        <a:t>D. stanice pro měření výšky sněhové pokrývky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31"/>
          <p:cNvSpPr txBox="1">
            <a:spLocks noChangeArrowheads="1"/>
          </p:cNvSpPr>
          <p:nvPr/>
        </p:nvSpPr>
        <p:spPr bwMode="auto">
          <a:xfrm>
            <a:off x="7162800" y="1206500"/>
            <a:ext cx="217487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dirty="0" smtClean="0">
                <a:latin typeface="Calibri" pitchFamily="34" charset="0"/>
                <a:sym typeface="Calibri" pitchFamily="34" charset="0"/>
              </a:rPr>
              <a:t>Auto</a:t>
            </a:r>
            <a:r>
              <a:rPr lang="cs-CZ" dirty="0" err="1" smtClean="0">
                <a:latin typeface="Calibri" pitchFamily="34" charset="0"/>
                <a:sym typeface="Calibri" pitchFamily="34" charset="0"/>
              </a:rPr>
              <a:t>ři</a:t>
            </a:r>
            <a:r>
              <a:rPr lang="en-US" dirty="0" smtClean="0">
                <a:latin typeface="Calibri" pitchFamily="34" charset="0"/>
                <a:sym typeface="Calibri" pitchFamily="34" charset="0"/>
              </a:rPr>
              <a:t>: </a:t>
            </a:r>
            <a:r>
              <a:rPr lang="cs-CZ" dirty="0">
                <a:latin typeface="Calibri" pitchFamily="34" charset="0"/>
                <a:sym typeface="Calibri" pitchFamily="34" charset="0"/>
              </a:rPr>
              <a:t>J. </a:t>
            </a:r>
            <a:r>
              <a:rPr lang="cs-CZ" dirty="0" smtClean="0">
                <a:latin typeface="Calibri" pitchFamily="34" charset="0"/>
                <a:sym typeface="Calibri" pitchFamily="34" charset="0"/>
              </a:rPr>
              <a:t>Jelen, M. Šobr</a:t>
            </a:r>
            <a:endParaRPr lang="en-US" dirty="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9458" name="Shape 232"/>
          <p:cNvSpPr txBox="1">
            <a:spLocks noChangeArrowheads="1"/>
          </p:cNvSpPr>
          <p:nvPr/>
        </p:nvSpPr>
        <p:spPr bwMode="auto">
          <a:xfrm>
            <a:off x="1401763" y="139700"/>
            <a:ext cx="680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>
                <a:latin typeface="Calibri" pitchFamily="34" charset="0"/>
                <a:sym typeface="Calibri" pitchFamily="34" charset="0"/>
              </a:rPr>
              <a:t>Jak se nazývá geomorfologický tvar na fotografii?</a:t>
            </a:r>
            <a:endParaRPr lang="en-US" sz="2400" b="1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9459" name="Shape 233"/>
          <p:cNvSpPr txBox="1">
            <a:spLocks noChangeArrowheads="1"/>
          </p:cNvSpPr>
          <p:nvPr/>
        </p:nvSpPr>
        <p:spPr bwMode="auto">
          <a:xfrm>
            <a:off x="1843881" y="639226"/>
            <a:ext cx="502285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A. </a:t>
            </a:r>
            <a:r>
              <a:rPr lang="cs-CZ" sz="2400" dirty="0" err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trog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	</a:t>
            </a:r>
            <a:r>
              <a:rPr lang="cs-CZ" sz="2400" dirty="0">
                <a:latin typeface="Calibri" pitchFamily="34" charset="0"/>
                <a:sym typeface="Calibri" pitchFamily="34" charset="0"/>
              </a:rPr>
              <a:t>		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skalní brána</a:t>
            </a:r>
            <a:endParaRPr lang="en-US" sz="24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B.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skalní věže	</a:t>
            </a:r>
            <a:r>
              <a:rPr lang="cs-CZ" sz="2400" dirty="0">
                <a:latin typeface="Calibri" pitchFamily="34" charset="0"/>
                <a:sym typeface="Calibri" pitchFamily="34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D.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oblík</a:t>
            </a:r>
            <a:endParaRPr lang="en-US" sz="24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grpSp>
        <p:nvGrpSpPr>
          <p:cNvPr id="19460" name="Shape 234"/>
          <p:cNvGrpSpPr>
            <a:grpSpLocks/>
          </p:cNvGrpSpPr>
          <p:nvPr/>
        </p:nvGrpSpPr>
        <p:grpSpPr bwMode="auto">
          <a:xfrm>
            <a:off x="0" y="0"/>
            <a:ext cx="809625" cy="6858000"/>
            <a:chOff x="0" y="0"/>
            <a:chExt cx="809624" cy="6858000"/>
          </a:xfrm>
        </p:grpSpPr>
        <p:pic>
          <p:nvPicPr>
            <p:cNvPr id="19464" name="Shape 235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0962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5" name="Shape 236"/>
            <p:cNvSpPr txBox="1">
              <a:spLocks noChangeArrowheads="1"/>
            </p:cNvSpPr>
            <p:nvPr/>
          </p:nvSpPr>
          <p:spPr bwMode="auto">
            <a:xfrm>
              <a:off x="34925" y="1096962"/>
              <a:ext cx="720724" cy="1112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pPr algn="ctr"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cs-CZ" sz="1900"/>
                <a:t>C+</a:t>
              </a:r>
              <a:r>
                <a:rPr lang="en-US" sz="1900"/>
                <a:t>D</a:t>
              </a:r>
              <a:r>
                <a:rPr lang="en-US" sz="1800"/>
                <a:t> </a:t>
              </a:r>
            </a:p>
            <a:p>
              <a:pPr algn="ctr">
                <a:spcBef>
                  <a:spcPts val="1600"/>
                </a:spcBef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cs-CZ" sz="3200"/>
                <a:t>2</a:t>
              </a:r>
              <a:endParaRPr lang="en-US" sz="3200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21525" r="6939"/>
          <a:stretch/>
        </p:blipFill>
        <p:spPr>
          <a:xfrm>
            <a:off x="803274" y="1580614"/>
            <a:ext cx="8334376" cy="527103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31"/>
          <p:cNvSpPr txBox="1">
            <a:spLocks noChangeArrowheads="1"/>
          </p:cNvSpPr>
          <p:nvPr/>
        </p:nvSpPr>
        <p:spPr bwMode="auto">
          <a:xfrm>
            <a:off x="975360" y="6161645"/>
            <a:ext cx="3108643" cy="23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dirty="0" smtClean="0">
                <a:latin typeface="Calibri" pitchFamily="34" charset="0"/>
                <a:sym typeface="Calibri" pitchFamily="34" charset="0"/>
              </a:rPr>
              <a:t>Auto</a:t>
            </a:r>
            <a:r>
              <a:rPr lang="cs-CZ" dirty="0" err="1" smtClean="0">
                <a:latin typeface="Calibri" pitchFamily="34" charset="0"/>
                <a:sym typeface="Calibri" pitchFamily="34" charset="0"/>
              </a:rPr>
              <a:t>ři</a:t>
            </a:r>
            <a:r>
              <a:rPr lang="en-US" dirty="0" smtClean="0">
                <a:latin typeface="Calibri" pitchFamily="34" charset="0"/>
                <a:sym typeface="Calibri" pitchFamily="34" charset="0"/>
              </a:rPr>
              <a:t>: </a:t>
            </a:r>
            <a:r>
              <a:rPr lang="cs-CZ" dirty="0">
                <a:latin typeface="Calibri" pitchFamily="34" charset="0"/>
                <a:sym typeface="Calibri" pitchFamily="34" charset="0"/>
              </a:rPr>
              <a:t>J</a:t>
            </a:r>
            <a:r>
              <a:rPr lang="cs-CZ" dirty="0" smtClean="0">
                <a:latin typeface="Calibri" pitchFamily="34" charset="0"/>
                <a:sym typeface="Calibri" pitchFamily="34" charset="0"/>
              </a:rPr>
              <a:t>. D. Bláha, S. R. Kučerová </a:t>
            </a:r>
            <a:endParaRPr lang="en-US" dirty="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9458" name="Shape 232"/>
          <p:cNvSpPr txBox="1">
            <a:spLocks noChangeArrowheads="1"/>
          </p:cNvSpPr>
          <p:nvPr/>
        </p:nvSpPr>
        <p:spPr bwMode="auto">
          <a:xfrm>
            <a:off x="1512887" y="403673"/>
            <a:ext cx="680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Graf znázorňuje vývoj produkce</a:t>
            </a:r>
            <a:endParaRPr lang="en-US" sz="2400" b="1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9459" name="Shape 233"/>
          <p:cNvSpPr txBox="1">
            <a:spLocks noChangeArrowheads="1"/>
          </p:cNvSpPr>
          <p:nvPr/>
        </p:nvSpPr>
        <p:spPr bwMode="auto">
          <a:xfrm>
            <a:off x="2182813" y="1096962"/>
            <a:ext cx="599567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A. </a:t>
            </a: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dřeva ve Skandinávii</a:t>
            </a:r>
            <a:endParaRPr lang="en-US" sz="24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B. </a:t>
            </a: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ropy v Íránu</a:t>
            </a:r>
            <a:r>
              <a:rPr lang="cs-CZ" sz="2400" dirty="0">
                <a:latin typeface="Calibri" pitchFamily="34" charset="0"/>
                <a:sym typeface="Calibri" pitchFamily="34" charset="0"/>
              </a:rPr>
              <a:t>	</a:t>
            </a:r>
            <a:endParaRPr lang="cs-CZ" sz="2400" dirty="0" smtClean="0"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hnědého uhlí v </a:t>
            </a: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Česku</a:t>
            </a:r>
          </a:p>
          <a:p>
            <a:pPr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D.</a:t>
            </a: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 biopaliv ve Spojených státech amerických</a:t>
            </a:r>
            <a:endParaRPr lang="en-US" sz="24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grpSp>
        <p:nvGrpSpPr>
          <p:cNvPr id="19460" name="Shape 234"/>
          <p:cNvGrpSpPr>
            <a:grpSpLocks/>
          </p:cNvGrpSpPr>
          <p:nvPr/>
        </p:nvGrpSpPr>
        <p:grpSpPr bwMode="auto">
          <a:xfrm>
            <a:off x="0" y="0"/>
            <a:ext cx="809625" cy="6858000"/>
            <a:chOff x="0" y="0"/>
            <a:chExt cx="809624" cy="6858000"/>
          </a:xfrm>
        </p:grpSpPr>
        <p:pic>
          <p:nvPicPr>
            <p:cNvPr id="19464" name="Shape 235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0962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5" name="Shape 236"/>
            <p:cNvSpPr txBox="1">
              <a:spLocks noChangeArrowheads="1"/>
            </p:cNvSpPr>
            <p:nvPr/>
          </p:nvSpPr>
          <p:spPr bwMode="auto">
            <a:xfrm>
              <a:off x="34925" y="1096962"/>
              <a:ext cx="720724" cy="1112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pPr algn="ctr"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cs-CZ" sz="1900" dirty="0"/>
                <a:t>C+</a:t>
              </a:r>
              <a:r>
                <a:rPr lang="en-US" sz="1900" dirty="0"/>
                <a:t>D</a:t>
              </a:r>
              <a:r>
                <a:rPr lang="en-US" sz="1800" dirty="0"/>
                <a:t> </a:t>
              </a:r>
            </a:p>
            <a:p>
              <a:pPr algn="ctr">
                <a:spcBef>
                  <a:spcPts val="1600"/>
                </a:spcBef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cs-CZ" sz="3200" dirty="0" smtClean="0"/>
                <a:t>3</a:t>
              </a:r>
              <a:endParaRPr lang="en-US" sz="3200" dirty="0"/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3298134"/>
            <a:ext cx="8213725" cy="26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7250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231"/>
          <p:cNvSpPr txBox="1">
            <a:spLocks noChangeArrowheads="1"/>
          </p:cNvSpPr>
          <p:nvPr/>
        </p:nvSpPr>
        <p:spPr bwMode="auto">
          <a:xfrm>
            <a:off x="7281863" y="1652588"/>
            <a:ext cx="215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>
                <a:latin typeface="Calibri" pitchFamily="34" charset="0"/>
                <a:sym typeface="Calibri" pitchFamily="34" charset="0"/>
              </a:rPr>
              <a:t>Autor: </a:t>
            </a:r>
            <a:r>
              <a:rPr lang="cs-CZ">
                <a:latin typeface="Calibri" pitchFamily="34" charset="0"/>
                <a:sym typeface="Calibri" pitchFamily="34" charset="0"/>
              </a:rPr>
              <a:t>S. R. Kučerová</a:t>
            </a:r>
            <a:endParaRPr lang="en-US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1506" name="Shape 232"/>
          <p:cNvSpPr txBox="1">
            <a:spLocks noChangeArrowheads="1"/>
          </p:cNvSpPr>
          <p:nvPr/>
        </p:nvSpPr>
        <p:spPr bwMode="auto">
          <a:xfrm>
            <a:off x="1401763" y="139700"/>
            <a:ext cx="680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>
                <a:latin typeface="Calibri" pitchFamily="34" charset="0"/>
                <a:sym typeface="Calibri" pitchFamily="34" charset="0"/>
              </a:rPr>
              <a:t>Ve kterém městě</a:t>
            </a:r>
            <a:r>
              <a:rPr lang="en-US" sz="2400" b="1">
                <a:latin typeface="Calibri" pitchFamily="34" charset="0"/>
                <a:sym typeface="Calibri" pitchFamily="34" charset="0"/>
              </a:rPr>
              <a:t> byla pořízena fotografie?</a:t>
            </a:r>
          </a:p>
        </p:txBody>
      </p:sp>
      <p:sp>
        <p:nvSpPr>
          <p:cNvPr id="21507" name="Shape 233"/>
          <p:cNvSpPr txBox="1">
            <a:spLocks noChangeArrowheads="1"/>
          </p:cNvSpPr>
          <p:nvPr/>
        </p:nvSpPr>
        <p:spPr bwMode="auto">
          <a:xfrm>
            <a:off x="2495550" y="695325"/>
            <a:ext cx="502285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Nymburk</a:t>
            </a:r>
            <a:r>
              <a:rPr lang="cs-CZ" sz="2400" dirty="0">
                <a:latin typeface="Calibri" pitchFamily="34" charset="0"/>
                <a:sym typeface="Calibri" pitchFamily="34" charset="0"/>
              </a:rPr>
              <a:t>		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Cheb</a:t>
            </a:r>
            <a:endParaRPr lang="en-US" sz="24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US" sz="2400" dirty="0">
                <a:latin typeface="Calibri" pitchFamily="34" charset="0"/>
                <a:sym typeface="Calibri" pitchFamily="34" charset="0"/>
              </a:rPr>
              <a:t>B. </a:t>
            </a:r>
            <a:r>
              <a:rPr lang="cs-CZ" sz="2400" dirty="0">
                <a:latin typeface="Calibri" pitchFamily="34" charset="0"/>
                <a:sym typeface="Calibri" pitchFamily="34" charset="0"/>
              </a:rPr>
              <a:t>Olomouc		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D. </a:t>
            </a:r>
            <a:r>
              <a:rPr lang="cs-CZ" sz="2400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Chomutov</a:t>
            </a:r>
            <a:endParaRPr lang="en-US" sz="2400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grpSp>
        <p:nvGrpSpPr>
          <p:cNvPr id="21508" name="Shape 234"/>
          <p:cNvGrpSpPr>
            <a:grpSpLocks/>
          </p:cNvGrpSpPr>
          <p:nvPr/>
        </p:nvGrpSpPr>
        <p:grpSpPr bwMode="auto">
          <a:xfrm>
            <a:off x="0" y="0"/>
            <a:ext cx="809625" cy="6858000"/>
            <a:chOff x="0" y="0"/>
            <a:chExt cx="809624" cy="6858000"/>
          </a:xfrm>
        </p:grpSpPr>
        <p:pic>
          <p:nvPicPr>
            <p:cNvPr id="21510" name="Shape 235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0962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1" name="Shape 236"/>
            <p:cNvSpPr txBox="1">
              <a:spLocks noChangeArrowheads="1"/>
            </p:cNvSpPr>
            <p:nvPr/>
          </p:nvSpPr>
          <p:spPr bwMode="auto">
            <a:xfrm>
              <a:off x="34925" y="1096962"/>
              <a:ext cx="720724" cy="1112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5" tIns="45700" rIns="91425" bIns="45700"/>
            <a:lstStyle/>
            <a:p>
              <a:pPr algn="ctr"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cs-CZ" sz="1900" dirty="0"/>
                <a:t>C+</a:t>
              </a:r>
              <a:r>
                <a:rPr lang="en-US" sz="1900" dirty="0"/>
                <a:t>D</a:t>
              </a:r>
              <a:r>
                <a:rPr lang="en-US" sz="1800" dirty="0"/>
                <a:t> </a:t>
              </a:r>
            </a:p>
            <a:p>
              <a:pPr algn="ctr">
                <a:spcBef>
                  <a:spcPts val="1600"/>
                </a:spcBef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cs-CZ" sz="3200" dirty="0" smtClean="0"/>
                <a:t>4</a:t>
              </a:r>
              <a:endParaRPr lang="en-US" sz="3200" dirty="0"/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/>
          </a:blip>
          <a:srcRect t="1219" r="4692"/>
          <a:stretch/>
        </p:blipFill>
        <p:spPr>
          <a:xfrm>
            <a:off x="735329" y="1971040"/>
            <a:ext cx="8469631" cy="493776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Obrázek 4"/>
          <p:cNvPicPr>
            <a:picLocks noChangeAspect="1"/>
          </p:cNvPicPr>
          <p:nvPr/>
        </p:nvPicPr>
        <p:blipFill>
          <a:blip r:embed="rId3"/>
          <a:srcRect r="30704"/>
          <a:stretch>
            <a:fillRect/>
          </a:stretch>
        </p:blipFill>
        <p:spPr bwMode="auto">
          <a:xfrm>
            <a:off x="461097" y="2156086"/>
            <a:ext cx="4418012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3" name="Shape 109"/>
          <p:cNvSpPr txBox="1">
            <a:spLocks noChangeArrowheads="1"/>
          </p:cNvSpPr>
          <p:nvPr/>
        </p:nvSpPr>
        <p:spPr bwMode="auto">
          <a:xfrm>
            <a:off x="1002248" y="6370452"/>
            <a:ext cx="285591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dirty="0">
                <a:latin typeface="Calibri" pitchFamily="34" charset="0"/>
                <a:sym typeface="Calibri" pitchFamily="34" charset="0"/>
              </a:rPr>
              <a:t>Auto</a:t>
            </a:r>
            <a:r>
              <a:rPr lang="cs-CZ" dirty="0" err="1">
                <a:latin typeface="Calibri" pitchFamily="34" charset="0"/>
                <a:sym typeface="Calibri" pitchFamily="34" charset="0"/>
              </a:rPr>
              <a:t>ři</a:t>
            </a:r>
            <a:r>
              <a:rPr lang="en-US" dirty="0">
                <a:latin typeface="Calibri" pitchFamily="34" charset="0"/>
                <a:sym typeface="Calibri" pitchFamily="34" charset="0"/>
              </a:rPr>
              <a:t>:</a:t>
            </a:r>
            <a:r>
              <a:rPr lang="cs-CZ" dirty="0">
                <a:latin typeface="Calibri" pitchFamily="34" charset="0"/>
                <a:sym typeface="Calibri" pitchFamily="34" charset="0"/>
              </a:rPr>
              <a:t> S. R. </a:t>
            </a:r>
            <a:r>
              <a:rPr lang="cs-CZ" dirty="0" smtClean="0">
                <a:latin typeface="Calibri" pitchFamily="34" charset="0"/>
                <a:sym typeface="Calibri" pitchFamily="34" charset="0"/>
              </a:rPr>
              <a:t>Kučerová</a:t>
            </a:r>
            <a:endParaRPr lang="cs-CZ" dirty="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3554" name="Shape 110"/>
          <p:cNvSpPr txBox="1">
            <a:spLocks noChangeArrowheads="1"/>
          </p:cNvSpPr>
          <p:nvPr/>
        </p:nvSpPr>
        <p:spPr bwMode="auto">
          <a:xfrm>
            <a:off x="1039477" y="633699"/>
            <a:ext cx="3560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Která legenda k diagramu charakterizujícího vrcholové partie Krkonoš je správná</a:t>
            </a:r>
            <a:r>
              <a:rPr lang="en-US" sz="2400" b="1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?</a:t>
            </a:r>
            <a:endParaRPr lang="cs-CZ" sz="2400" b="1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3555" name="Shape 11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0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Shape 149"/>
          <p:cNvSpPr txBox="1">
            <a:spLocks noChangeArrowheads="1"/>
          </p:cNvSpPr>
          <p:nvPr/>
        </p:nvSpPr>
        <p:spPr bwMode="auto">
          <a:xfrm>
            <a:off x="0" y="1096963"/>
            <a:ext cx="8096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900" dirty="0"/>
              <a:t>C</a:t>
            </a:r>
            <a:r>
              <a:rPr lang="en-US" dirty="0"/>
              <a:t> </a:t>
            </a:r>
            <a:r>
              <a:rPr lang="en-US" sz="1900" dirty="0"/>
              <a:t>+</a:t>
            </a:r>
            <a:r>
              <a:rPr lang="en-US" dirty="0"/>
              <a:t> </a:t>
            </a:r>
            <a:r>
              <a:rPr lang="en-US" sz="1900" dirty="0"/>
              <a:t>D</a:t>
            </a:r>
            <a:r>
              <a:rPr lang="en-US" sz="1800" dirty="0"/>
              <a:t> </a:t>
            </a:r>
          </a:p>
          <a:p>
            <a:pPr algn="ctr">
              <a:spcBef>
                <a:spcPts val="160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cs-CZ" sz="3200" dirty="0" smtClean="0"/>
              <a:t>5</a:t>
            </a:r>
            <a:endParaRPr lang="en-US" sz="3200" dirty="0"/>
          </a:p>
        </p:txBody>
      </p:sp>
      <p:pic>
        <p:nvPicPr>
          <p:cNvPr id="23559" name="Obrázek 5"/>
          <p:cNvPicPr>
            <a:picLocks noChangeAspect="1"/>
          </p:cNvPicPr>
          <p:nvPr/>
        </p:nvPicPr>
        <p:blipFill>
          <a:blip r:embed="rId3"/>
          <a:srcRect l="67754"/>
          <a:stretch>
            <a:fillRect/>
          </a:stretch>
        </p:blipFill>
        <p:spPr bwMode="auto">
          <a:xfrm>
            <a:off x="5176397" y="206025"/>
            <a:ext cx="1771657" cy="329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Obrázek 6"/>
          <p:cNvPicPr>
            <a:picLocks noChangeAspect="1"/>
          </p:cNvPicPr>
          <p:nvPr/>
        </p:nvPicPr>
        <p:blipFill>
          <a:blip r:embed="rId5"/>
          <a:srcRect l="67975"/>
          <a:stretch>
            <a:fillRect/>
          </a:stretch>
        </p:blipFill>
        <p:spPr bwMode="auto">
          <a:xfrm>
            <a:off x="7323833" y="57055"/>
            <a:ext cx="1759514" cy="329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Obrázek 8"/>
          <p:cNvPicPr>
            <a:picLocks noChangeAspect="1"/>
          </p:cNvPicPr>
          <p:nvPr/>
        </p:nvPicPr>
        <p:blipFill>
          <a:blip r:embed="rId6"/>
          <a:srcRect l="65756"/>
          <a:stretch>
            <a:fillRect/>
          </a:stretch>
        </p:blipFill>
        <p:spPr bwMode="auto">
          <a:xfrm>
            <a:off x="5118727" y="3410548"/>
            <a:ext cx="1881431" cy="329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Obrázek 12"/>
          <p:cNvPicPr>
            <a:picLocks noChangeAspect="1"/>
          </p:cNvPicPr>
          <p:nvPr/>
        </p:nvPicPr>
        <p:blipFill>
          <a:blip r:embed="rId7"/>
          <a:srcRect l="66643"/>
          <a:stretch>
            <a:fillRect/>
          </a:stretch>
        </p:blipFill>
        <p:spPr bwMode="auto">
          <a:xfrm>
            <a:off x="7287241" y="3267861"/>
            <a:ext cx="1832698" cy="329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3" name="Skupina 19"/>
          <p:cNvGrpSpPr>
            <a:grpSpLocks/>
          </p:cNvGrpSpPr>
          <p:nvPr/>
        </p:nvGrpSpPr>
        <p:grpSpPr bwMode="auto">
          <a:xfrm>
            <a:off x="4877608" y="3442145"/>
            <a:ext cx="412750" cy="415925"/>
            <a:chOff x="1493520" y="1793672"/>
            <a:chExt cx="413228" cy="416126"/>
          </a:xfrm>
        </p:grpSpPr>
        <p:sp>
          <p:nvSpPr>
            <p:cNvPr id="21" name="Ovál 20"/>
            <p:cNvSpPr/>
            <p:nvPr/>
          </p:nvSpPr>
          <p:spPr>
            <a:xfrm>
              <a:off x="1493520" y="1793672"/>
              <a:ext cx="413228" cy="41612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kern="0">
                <a:sym typeface="Arial"/>
              </a:endParaRPr>
            </a:p>
          </p:txBody>
        </p:sp>
        <p:sp>
          <p:nvSpPr>
            <p:cNvPr id="23574" name="TextovéPole 21"/>
            <p:cNvSpPr txBox="1">
              <a:spLocks noChangeArrowheads="1"/>
            </p:cNvSpPr>
            <p:nvPr/>
          </p:nvSpPr>
          <p:spPr bwMode="auto">
            <a:xfrm>
              <a:off x="1520826" y="1799910"/>
              <a:ext cx="37836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2000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23564" name="Skupina 22"/>
          <p:cNvGrpSpPr>
            <a:grpSpLocks/>
          </p:cNvGrpSpPr>
          <p:nvPr/>
        </p:nvGrpSpPr>
        <p:grpSpPr bwMode="auto">
          <a:xfrm>
            <a:off x="4897733" y="206025"/>
            <a:ext cx="412750" cy="420686"/>
            <a:chOff x="1493520" y="1789751"/>
            <a:chExt cx="413228" cy="420047"/>
          </a:xfrm>
        </p:grpSpPr>
        <p:sp>
          <p:nvSpPr>
            <p:cNvPr id="24" name="Ovál 23"/>
            <p:cNvSpPr/>
            <p:nvPr/>
          </p:nvSpPr>
          <p:spPr>
            <a:xfrm>
              <a:off x="1493520" y="1792920"/>
              <a:ext cx="413228" cy="41687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kern="0">
                <a:sym typeface="Arial"/>
              </a:endParaRPr>
            </a:p>
          </p:txBody>
        </p:sp>
        <p:sp>
          <p:nvSpPr>
            <p:cNvPr id="23572" name="TextovéPole 24"/>
            <p:cNvSpPr txBox="1">
              <a:spLocks noChangeArrowheads="1"/>
            </p:cNvSpPr>
            <p:nvPr/>
          </p:nvSpPr>
          <p:spPr bwMode="auto">
            <a:xfrm>
              <a:off x="1528387" y="1789751"/>
              <a:ext cx="378361" cy="400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20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23565" name="Skupina 25"/>
          <p:cNvGrpSpPr>
            <a:grpSpLocks/>
          </p:cNvGrpSpPr>
          <p:nvPr/>
        </p:nvGrpSpPr>
        <p:grpSpPr bwMode="auto">
          <a:xfrm>
            <a:off x="7060529" y="206025"/>
            <a:ext cx="415925" cy="415925"/>
            <a:chOff x="1493520" y="1793672"/>
            <a:chExt cx="416300" cy="416126"/>
          </a:xfrm>
        </p:grpSpPr>
        <p:sp>
          <p:nvSpPr>
            <p:cNvPr id="27" name="Ovál 26"/>
            <p:cNvSpPr/>
            <p:nvPr/>
          </p:nvSpPr>
          <p:spPr>
            <a:xfrm>
              <a:off x="1493520" y="1793672"/>
              <a:ext cx="413122" cy="41612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kern="0">
                <a:sym typeface="Arial"/>
              </a:endParaRPr>
            </a:p>
          </p:txBody>
        </p:sp>
        <p:sp>
          <p:nvSpPr>
            <p:cNvPr id="23570" name="TextovéPole 27"/>
            <p:cNvSpPr txBox="1">
              <a:spLocks noChangeArrowheads="1"/>
            </p:cNvSpPr>
            <p:nvPr/>
          </p:nvSpPr>
          <p:spPr bwMode="auto">
            <a:xfrm>
              <a:off x="1531459" y="1799910"/>
              <a:ext cx="37836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200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23566" name="Skupina 28"/>
          <p:cNvGrpSpPr>
            <a:grpSpLocks/>
          </p:cNvGrpSpPr>
          <p:nvPr/>
        </p:nvGrpSpPr>
        <p:grpSpPr bwMode="auto">
          <a:xfrm>
            <a:off x="7051994" y="3400775"/>
            <a:ext cx="415925" cy="415925"/>
            <a:chOff x="1493520" y="1793672"/>
            <a:chExt cx="416300" cy="416126"/>
          </a:xfrm>
        </p:grpSpPr>
        <p:sp>
          <p:nvSpPr>
            <p:cNvPr id="30" name="Ovál 29"/>
            <p:cNvSpPr/>
            <p:nvPr/>
          </p:nvSpPr>
          <p:spPr>
            <a:xfrm>
              <a:off x="1493520" y="1793672"/>
              <a:ext cx="413122" cy="41612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kern="0">
                <a:sym typeface="Arial"/>
              </a:endParaRPr>
            </a:p>
          </p:txBody>
        </p:sp>
        <p:sp>
          <p:nvSpPr>
            <p:cNvPr id="23568" name="TextovéPole 30"/>
            <p:cNvSpPr txBox="1">
              <a:spLocks noChangeArrowheads="1"/>
            </p:cNvSpPr>
            <p:nvPr/>
          </p:nvSpPr>
          <p:spPr bwMode="auto">
            <a:xfrm>
              <a:off x="1531459" y="1799910"/>
              <a:ext cx="37836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2000">
                  <a:solidFill>
                    <a:schemeClr val="bg1"/>
                  </a:solidFill>
                </a:rPr>
                <a:t>D</a:t>
              </a:r>
            </a:p>
          </p:txBody>
        </p:sp>
      </p:grpSp>
      <p:cxnSp>
        <p:nvCxnSpPr>
          <p:cNvPr id="3" name="Přímá spojnice 2"/>
          <p:cNvCxnSpPr/>
          <p:nvPr/>
        </p:nvCxnSpPr>
        <p:spPr>
          <a:xfrm>
            <a:off x="6910938" y="57055"/>
            <a:ext cx="38703" cy="68009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H="1">
            <a:off x="4877608" y="3223532"/>
            <a:ext cx="4205740" cy="345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/>
        </p:nvSpPr>
        <p:spPr>
          <a:xfrm>
            <a:off x="600586" y="246553"/>
            <a:ext cx="86423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cs-CZ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Jaká je nadmořská výška bodu, který je vyznačen červeným křížkem?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cs-CZ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Vyber hodnotu, která neodporuje zobrazeným vrstevnicím a uvedeným kótám.</a:t>
            </a: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 smtClean="0">
                <a:solidFill>
                  <a:schemeClr val="dk1"/>
                </a:solidFill>
              </a:rPr>
              <a:t>6</a:t>
            </a:r>
            <a:endParaRPr lang="en-US" sz="3200" dirty="0">
              <a:solidFill>
                <a:schemeClr val="dk1"/>
              </a:solidFill>
            </a:endParaRPr>
          </a:p>
        </p:txBody>
      </p:sp>
      <p:sp>
        <p:nvSpPr>
          <p:cNvPr id="23" name="Shape 233"/>
          <p:cNvSpPr txBox="1"/>
          <p:nvPr/>
        </p:nvSpPr>
        <p:spPr>
          <a:xfrm>
            <a:off x="2545872" y="1756583"/>
            <a:ext cx="5821740" cy="9064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421 m n. m</a:t>
            </a: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		C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434 m n. m.</a:t>
            </a: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cs-CZ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ct val="25000"/>
            </a:pP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427 m n. m</a:t>
            </a: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		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D. 439 m n. m.</a:t>
            </a:r>
          </a:p>
        </p:txBody>
      </p:sp>
      <p:sp>
        <p:nvSpPr>
          <p:cNvPr id="109" name="Shape 109"/>
          <p:cNvSpPr txBox="1"/>
          <p:nvPr/>
        </p:nvSpPr>
        <p:spPr>
          <a:xfrm rot="16200000">
            <a:off x="-645125" y="5365395"/>
            <a:ext cx="2491423" cy="3915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</a:t>
            </a:r>
            <a:r>
              <a:rPr lang="cs-CZ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ři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cs-CZ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R. Kučerová, 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Šobr</a:t>
            </a:r>
            <a:endParaRPr lang="cs-CZ" sz="1100" u="sng" dirty="0">
              <a:solidFill>
                <a:schemeClr val="hlink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16" y="2496898"/>
            <a:ext cx="6391656" cy="45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93"/>
          <p:cNvSpPr txBox="1">
            <a:spLocks noChangeArrowheads="1"/>
          </p:cNvSpPr>
          <p:nvPr/>
        </p:nvSpPr>
        <p:spPr bwMode="auto">
          <a:xfrm>
            <a:off x="7445375" y="6297613"/>
            <a:ext cx="149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</a:pPr>
            <a:r>
              <a:rPr lang="en-US" dirty="0" err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Autor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: J.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Hátle</a:t>
            </a:r>
            <a:endParaRPr lang="en-US" dirty="0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7650" name="Shape 194"/>
          <p:cNvSpPr txBox="1">
            <a:spLocks noChangeArrowheads="1"/>
          </p:cNvSpPr>
          <p:nvPr/>
        </p:nvSpPr>
        <p:spPr bwMode="auto">
          <a:xfrm>
            <a:off x="688975" y="822325"/>
            <a:ext cx="8334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cs-CZ" sz="2400" b="1">
                <a:solidFill>
                  <a:schemeClr val="tx1"/>
                </a:solidFill>
                <a:latin typeface="Calibri" pitchFamily="34" charset="0"/>
                <a:sym typeface="Calibri" pitchFamily="34" charset="0"/>
              </a:rPr>
              <a:t>Zvuková nahrávka byla pořízena ve městě:</a:t>
            </a:r>
            <a:endParaRPr lang="en-US" sz="2400" b="1">
              <a:solidFill>
                <a:schemeClr val="tx1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7651" name="Shape 195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0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Shape 196"/>
          <p:cNvSpPr txBox="1">
            <a:spLocks noChangeArrowheads="1"/>
          </p:cNvSpPr>
          <p:nvPr/>
        </p:nvSpPr>
        <p:spPr bwMode="auto">
          <a:xfrm>
            <a:off x="2433638" y="4043363"/>
            <a:ext cx="4237037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cs-CZ" sz="2300" dirty="0">
                <a:solidFill>
                  <a:schemeClr val="tx1"/>
                </a:solidFill>
                <a:latin typeface="Calibri" pitchFamily="34" charset="0"/>
              </a:rPr>
              <a:t>A</a:t>
            </a:r>
            <a:r>
              <a:rPr lang="en-US" sz="2300" dirty="0">
                <a:solidFill>
                  <a:schemeClr val="tx1"/>
                </a:solidFill>
                <a:latin typeface="Calibri" pitchFamily="34" charset="0"/>
              </a:rPr>
              <a:t>. Braga (</a:t>
            </a:r>
            <a:r>
              <a:rPr lang="en-US" sz="2300" dirty="0" err="1">
                <a:solidFill>
                  <a:schemeClr val="tx1"/>
                </a:solidFill>
                <a:latin typeface="Calibri" pitchFamily="34" charset="0"/>
              </a:rPr>
              <a:t>Portugalsko</a:t>
            </a:r>
            <a:r>
              <a:rPr lang="en-US" sz="2300" dirty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r>
              <a:rPr lang="cs-CZ" sz="2300" dirty="0">
                <a:solidFill>
                  <a:schemeClr val="tx1"/>
                </a:solidFill>
                <a:latin typeface="Calibri" pitchFamily="34" charset="0"/>
              </a:rPr>
              <a:t>B</a:t>
            </a:r>
            <a:r>
              <a:rPr lang="en-US" sz="2300" dirty="0">
                <a:solidFill>
                  <a:schemeClr val="tx1"/>
                </a:solidFill>
                <a:latin typeface="Calibri" pitchFamily="34" charset="0"/>
              </a:rPr>
              <a:t>. Granada (</a:t>
            </a:r>
            <a:r>
              <a:rPr lang="en-US" sz="2300" dirty="0" err="1">
                <a:solidFill>
                  <a:schemeClr val="tx1"/>
                </a:solidFill>
                <a:latin typeface="Calibri" pitchFamily="34" charset="0"/>
              </a:rPr>
              <a:t>Španělsko</a:t>
            </a:r>
            <a:r>
              <a:rPr lang="en-US" sz="2300" dirty="0">
                <a:solidFill>
                  <a:schemeClr val="tx1"/>
                </a:solidFill>
                <a:latin typeface="Calibri" pitchFamily="34" charset="0"/>
              </a:rPr>
              <a:t>)</a:t>
            </a:r>
            <a:endParaRPr lang="cs-CZ" sz="2300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cs-CZ" sz="2300" dirty="0">
                <a:solidFill>
                  <a:schemeClr val="tx1"/>
                </a:solidFill>
                <a:latin typeface="Calibri" pitchFamily="34" charset="0"/>
              </a:rPr>
              <a:t>C</a:t>
            </a:r>
            <a:r>
              <a:rPr lang="en-US" sz="2300" dirty="0">
                <a:solidFill>
                  <a:schemeClr val="tx1"/>
                </a:solidFill>
                <a:latin typeface="Calibri" pitchFamily="34" charset="0"/>
              </a:rPr>
              <a:t>. </a:t>
            </a:r>
            <a:r>
              <a:rPr lang="cs-CZ" sz="2300" dirty="0">
                <a:solidFill>
                  <a:schemeClr val="tx1"/>
                </a:solidFill>
                <a:latin typeface="Calibri" pitchFamily="34" charset="0"/>
              </a:rPr>
              <a:t>Lyon (Francie)</a:t>
            </a:r>
            <a:endParaRPr lang="en-US" sz="2300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cs-CZ" sz="2300" dirty="0">
                <a:solidFill>
                  <a:schemeClr val="tx1"/>
                </a:solidFill>
                <a:latin typeface="Calibri" pitchFamily="34" charset="0"/>
              </a:rPr>
              <a:t>D</a:t>
            </a:r>
            <a:r>
              <a:rPr lang="en-US" sz="2300" dirty="0">
                <a:solidFill>
                  <a:schemeClr val="tx1"/>
                </a:solidFill>
                <a:latin typeface="Calibri" pitchFamily="34" charset="0"/>
              </a:rPr>
              <a:t>. </a:t>
            </a:r>
            <a:r>
              <a:rPr lang="cs-CZ" sz="2300" dirty="0">
                <a:solidFill>
                  <a:schemeClr val="tx1"/>
                </a:solidFill>
                <a:latin typeface="Calibri" pitchFamily="34" charset="0"/>
              </a:rPr>
              <a:t>Sibiu (Rumunsko)</a:t>
            </a:r>
            <a:endParaRPr lang="en-US" sz="2300" dirty="0">
              <a:solidFill>
                <a:schemeClr val="tx1"/>
              </a:solidFill>
              <a:latin typeface="Calibri" pitchFamily="34" charset="0"/>
            </a:endParaRPr>
          </a:p>
          <a:p>
            <a:endParaRPr lang="en-US" sz="23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653" name="Shape 149"/>
          <p:cNvSpPr txBox="1">
            <a:spLocks noChangeArrowheads="1"/>
          </p:cNvSpPr>
          <p:nvPr/>
        </p:nvSpPr>
        <p:spPr bwMode="auto">
          <a:xfrm>
            <a:off x="0" y="1096963"/>
            <a:ext cx="8096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900" dirty="0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900" dirty="0">
                <a:solidFill>
                  <a:schemeClr val="tx1"/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900" dirty="0">
                <a:solidFill>
                  <a:schemeClr val="tx1"/>
                </a:solidFill>
              </a:rPr>
              <a:t>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ts val="1600"/>
              </a:spcBef>
              <a:buClr>
                <a:srgbClr val="000000"/>
              </a:buClr>
              <a:buSzPct val="25000"/>
              <a:buFont typeface="Arial" charset="0"/>
              <a:buNone/>
            </a:pPr>
            <a:r>
              <a:rPr lang="cs-CZ" sz="3200" dirty="0" smtClean="0">
                <a:solidFill>
                  <a:schemeClr val="tx1"/>
                </a:solidFill>
              </a:rPr>
              <a:t>7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sound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551363" y="2339975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706</Words>
  <Application>Microsoft Office PowerPoint</Application>
  <PresentationFormat>Předvádění na obrazovce (4:3)</PresentationFormat>
  <Paragraphs>142</Paragraphs>
  <Slides>19</Slides>
  <Notes>18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MV Boli</vt:lpstr>
      <vt:lpstr>Výchozí návrh</vt:lpstr>
      <vt:lpstr>Prezentace aplikace PowerPoint</vt:lpstr>
      <vt:lpstr>SPOLEČNÉ OTÁZKY C A 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POUZE PRO 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KONEC TESTU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CZ-posluchárna</dc:creator>
  <cp:lastModifiedBy>Silvie Kučerová</cp:lastModifiedBy>
  <cp:revision>164</cp:revision>
  <dcterms:modified xsi:type="dcterms:W3CDTF">2017-04-16T18:26:46Z</dcterms:modified>
</cp:coreProperties>
</file>